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82"/>
  </p:notesMasterIdLst>
  <p:sldIdLst>
    <p:sldId id="256" r:id="rId2"/>
    <p:sldId id="257" r:id="rId3"/>
    <p:sldId id="305" r:id="rId4"/>
    <p:sldId id="258" r:id="rId5"/>
    <p:sldId id="259" r:id="rId6"/>
    <p:sldId id="260" r:id="rId7"/>
    <p:sldId id="261" r:id="rId8"/>
    <p:sldId id="262" r:id="rId9"/>
    <p:sldId id="306" r:id="rId10"/>
    <p:sldId id="263" r:id="rId11"/>
    <p:sldId id="264" r:id="rId12"/>
    <p:sldId id="265" r:id="rId13"/>
    <p:sldId id="266" r:id="rId14"/>
    <p:sldId id="267" r:id="rId15"/>
    <p:sldId id="311" r:id="rId16"/>
    <p:sldId id="312" r:id="rId17"/>
    <p:sldId id="313" r:id="rId18"/>
    <p:sldId id="269" r:id="rId19"/>
    <p:sldId id="270" r:id="rId20"/>
    <p:sldId id="283" r:id="rId21"/>
    <p:sldId id="284" r:id="rId22"/>
    <p:sldId id="288" r:id="rId23"/>
    <p:sldId id="289" r:id="rId24"/>
    <p:sldId id="290" r:id="rId25"/>
    <p:sldId id="291" r:id="rId26"/>
    <p:sldId id="271" r:id="rId27"/>
    <p:sldId id="307" r:id="rId28"/>
    <p:sldId id="308" r:id="rId29"/>
    <p:sldId id="272" r:id="rId30"/>
    <p:sldId id="314" r:id="rId31"/>
    <p:sldId id="309" r:id="rId32"/>
    <p:sldId id="310" r:id="rId33"/>
    <p:sldId id="273" r:id="rId34"/>
    <p:sldId id="275" r:id="rId35"/>
    <p:sldId id="285" r:id="rId36"/>
    <p:sldId id="286" r:id="rId37"/>
    <p:sldId id="292" r:id="rId38"/>
    <p:sldId id="347" r:id="rId39"/>
    <p:sldId id="293" r:id="rId40"/>
    <p:sldId id="294" r:id="rId41"/>
    <p:sldId id="295" r:id="rId42"/>
    <p:sldId id="296" r:id="rId43"/>
    <p:sldId id="297" r:id="rId44"/>
    <p:sldId id="298" r:id="rId45"/>
    <p:sldId id="276" r:id="rId46"/>
    <p:sldId id="348" r:id="rId47"/>
    <p:sldId id="321" r:id="rId48"/>
    <p:sldId id="324" r:id="rId49"/>
    <p:sldId id="327" r:id="rId50"/>
    <p:sldId id="279" r:id="rId51"/>
    <p:sldId id="299" r:id="rId52"/>
    <p:sldId id="304" r:id="rId53"/>
    <p:sldId id="317" r:id="rId54"/>
    <p:sldId id="318" r:id="rId55"/>
    <p:sldId id="316" r:id="rId56"/>
    <p:sldId id="319" r:id="rId57"/>
    <p:sldId id="320" r:id="rId58"/>
    <p:sldId id="315" r:id="rId59"/>
    <p:sldId id="322" r:id="rId60"/>
    <p:sldId id="323" r:id="rId61"/>
    <p:sldId id="330" r:id="rId62"/>
    <p:sldId id="331" r:id="rId63"/>
    <p:sldId id="334" r:id="rId64"/>
    <p:sldId id="335" r:id="rId65"/>
    <p:sldId id="332" r:id="rId66"/>
    <p:sldId id="328" r:id="rId67"/>
    <p:sldId id="329" r:id="rId68"/>
    <p:sldId id="333" r:id="rId69"/>
    <p:sldId id="344" r:id="rId70"/>
    <p:sldId id="345" r:id="rId71"/>
    <p:sldId id="346" r:id="rId72"/>
    <p:sldId id="341" r:id="rId73"/>
    <p:sldId id="342" r:id="rId74"/>
    <p:sldId id="340" r:id="rId75"/>
    <p:sldId id="287" r:id="rId76"/>
    <p:sldId id="274" r:id="rId77"/>
    <p:sldId id="336" r:id="rId78"/>
    <p:sldId id="337" r:id="rId79"/>
    <p:sldId id="343" r:id="rId80"/>
    <p:sldId id="339"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mett_young92@yahoo.com" initials="e" lastIdx="0" clrIdx="0">
    <p:extLst>
      <p:ext uri="{19B8F6BF-5375-455C-9EA6-DF929625EA0E}">
        <p15:presenceInfo xmlns:p15="http://schemas.microsoft.com/office/powerpoint/2012/main" userId="8fdf891e175d83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919" autoAdjust="0"/>
  </p:normalViewPr>
  <p:slideViewPr>
    <p:cSldViewPr snapToGrid="0">
      <p:cViewPr varScale="1">
        <p:scale>
          <a:sx n="42" d="100"/>
          <a:sy n="42" d="100"/>
        </p:scale>
        <p:origin x="72" y="510"/>
      </p:cViewPr>
      <p:guideLst/>
    </p:cSldViewPr>
  </p:slideViewPr>
  <p:notesTextViewPr>
    <p:cViewPr>
      <p:scale>
        <a:sx n="1" d="1"/>
        <a:sy n="1" d="1"/>
      </p:scale>
      <p:origin x="0" y="0"/>
    </p:cViewPr>
  </p:notesTextViewPr>
  <p:notesViewPr>
    <p:cSldViewPr snapToGrid="0">
      <p:cViewPr varScale="1">
        <p:scale>
          <a:sx n="57" d="100"/>
          <a:sy n="57" d="100"/>
        </p:scale>
        <p:origin x="2808" y="4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C1F99A-599C-4938-B89F-BD5CDA1D77B5}" type="datetimeFigureOut">
              <a:rPr lang="en-US" smtClean="0"/>
              <a:t>11/8/2014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855965-4095-4E19-B81F-90C607478B46}" type="slidenum">
              <a:rPr lang="en-US" smtClean="0"/>
              <a:t>‹#›</a:t>
            </a:fld>
            <a:endParaRPr lang="en-US"/>
          </a:p>
        </p:txBody>
      </p:sp>
    </p:spTree>
    <p:extLst>
      <p:ext uri="{BB962C8B-B14F-4D97-AF65-F5344CB8AC3E}">
        <p14:creationId xmlns:p14="http://schemas.microsoft.com/office/powerpoint/2010/main" val="214357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have been several significant researches that have emerged which had accelerated</a:t>
            </a:r>
            <a:r>
              <a:rPr lang="en-US" baseline="0" dirty="0" smtClean="0"/>
              <a:t> </a:t>
            </a:r>
            <a:r>
              <a:rPr lang="en-US" dirty="0" smtClean="0"/>
              <a:t>the technological advancements in fulfilling the dream of autonomous robots. Among</a:t>
            </a:r>
            <a:r>
              <a:rPr lang="en-US" baseline="0" dirty="0" smtClean="0"/>
              <a:t> these researches is the (swarm of </a:t>
            </a:r>
            <a:r>
              <a:rPr lang="en-US" baseline="0" dirty="0" err="1" smtClean="0"/>
              <a:t>nano</a:t>
            </a:r>
            <a:r>
              <a:rPr lang="en-US" baseline="0" dirty="0" smtClean="0"/>
              <a:t> </a:t>
            </a:r>
            <a:r>
              <a:rPr lang="en-US" baseline="0" dirty="0" err="1" smtClean="0"/>
              <a:t>quadrotors</a:t>
            </a:r>
            <a:r>
              <a:rPr lang="en-US" baseline="0" dirty="0" smtClean="0"/>
              <a:t>) that altogether creates a formation for themselves for execution in succession autonomously. The localization did not come from its on-board sensors. Several </a:t>
            </a:r>
            <a:r>
              <a:rPr lang="en-US" baseline="0" dirty="0" err="1" smtClean="0"/>
              <a:t>Vicon</a:t>
            </a:r>
            <a:r>
              <a:rPr lang="en-US" baseline="0" dirty="0" smtClean="0"/>
              <a:t> motion capture sensors located above the test area were used in order to gain the localization of the robots and with them, calculate the necessary motions for each </a:t>
            </a:r>
            <a:r>
              <a:rPr lang="en-US" baseline="0" dirty="0" err="1" smtClean="0"/>
              <a:t>quadrotors</a:t>
            </a:r>
            <a:r>
              <a:rPr lang="en-US" baseline="0" dirty="0" smtClean="0"/>
              <a:t>. </a:t>
            </a:r>
          </a:p>
        </p:txBody>
      </p:sp>
      <p:sp>
        <p:nvSpPr>
          <p:cNvPr id="4" name="Slide Number Placeholder 3"/>
          <p:cNvSpPr>
            <a:spLocks noGrp="1"/>
          </p:cNvSpPr>
          <p:nvPr>
            <p:ph type="sldNum" sz="quarter" idx="10"/>
          </p:nvPr>
        </p:nvSpPr>
        <p:spPr/>
        <p:txBody>
          <a:bodyPr/>
          <a:lstStyle/>
          <a:p>
            <a:fld id="{6A855965-4095-4E19-B81F-90C607478B46}" type="slidenum">
              <a:rPr lang="en-US" smtClean="0"/>
              <a:t>4</a:t>
            </a:fld>
            <a:endParaRPr lang="en-US"/>
          </a:p>
        </p:txBody>
      </p:sp>
    </p:spTree>
    <p:extLst>
      <p:ext uri="{BB962C8B-B14F-4D97-AF65-F5344CB8AC3E}">
        <p14:creationId xmlns:p14="http://schemas.microsoft.com/office/powerpoint/2010/main" val="3463938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autonomous operation, we present here the navigation stack from</a:t>
            </a:r>
            <a:r>
              <a:rPr lang="en-US" baseline="0" dirty="0" smtClean="0"/>
              <a:t> one of the lectures of Dr. Sturm entitled Autonomous Navigation for Flying Robots.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shows the hierarchy of relationships between different modules that ultimately provides autonomous operation to mobile robots once integrated. As evidently seen, autonomous operation is extremely difficult as the higher layers of operation greatly depends on its lower layers; one unstable module may cause failure to the autonomous operation. The low-level embedded systems which reads the sensor readings and controls the actuator which enables the robot to interact with the physical world can be used as the foundation of higher level robotic applications such as position control. The position control takes in its goal position and uses sensors to provide pose estimation of the robot to provide motor commands to the robot until it successful reach the goal and holds its position.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foundation discussed above is to be utilized in the autonomous operation and the planning can be split into four parts namely, task planner, mission planner, global planner and local planner. We do not need the task planner as it again only adds another layer which serves as a friendly user interface to non-geeky people which can then be used for commercial purposes.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only adapted the mission planner, global planner, global map generation</a:t>
            </a:r>
            <a:r>
              <a:rPr lang="en-US" sz="1200" kern="1200" baseline="0" dirty="0" smtClean="0">
                <a:solidFill>
                  <a:schemeClr val="tx1"/>
                </a:solidFill>
                <a:effectLst/>
                <a:latin typeface="+mn-lt"/>
                <a:ea typeface="+mn-ea"/>
                <a:cs typeface="+mn-cs"/>
              </a:rPr>
              <a:t> by SLAM, local planner and localization. Since dynamic environments is not of concern in this study, the part of local planner and position control were combined and simplified. </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goal of the mission planner as defined by Dr. Sturm is to generate and execute a plan to accomplish a certain (navigation) task which varies from exploration, coverage, surveillance and tracking. For this study, the task chosen was exploration of uncharted territory. The exploration algorithm is to be implemented in the mission planner which eventually must be interfaced to the global planner. Especially as in the case of cooperation, the mission planner must take into account the current position of both robots in the map to intelligently make target assignments for each robot that seeks to minimize the overall cost and maximize the information gain as fast as possible.</a:t>
            </a:r>
          </a:p>
          <a:p>
            <a:endParaRPr lang="en-US" dirty="0" smtClean="0"/>
          </a:p>
          <a:p>
            <a:r>
              <a:rPr lang="en-US" sz="1200" kern="1200" dirty="0" smtClean="0">
                <a:solidFill>
                  <a:schemeClr val="tx1"/>
                </a:solidFill>
                <a:effectLst/>
                <a:latin typeface="+mn-lt"/>
                <a:ea typeface="+mn-ea"/>
                <a:cs typeface="+mn-cs"/>
              </a:rPr>
              <a:t>The global planner is also known as the path planner. </a:t>
            </a:r>
            <a:r>
              <a:rPr lang="en-GB" sz="1200" kern="1200" dirty="0" smtClean="0">
                <a:solidFill>
                  <a:schemeClr val="tx1"/>
                </a:solidFill>
                <a:effectLst/>
                <a:latin typeface="+mn-lt"/>
                <a:ea typeface="+mn-ea"/>
                <a:cs typeface="+mn-cs"/>
              </a:rPr>
              <a:t>Given destination goal point from the mission planner, it takes the occupancy grid map and the current position of the robot and compute a collision-free path starting from the pose of the robot towards the goal. However, the robot is not point in size. The radius of the</a:t>
            </a:r>
            <a:r>
              <a:rPr lang="en-GB" sz="1200" kern="1200" baseline="0" dirty="0" smtClean="0">
                <a:solidFill>
                  <a:schemeClr val="tx1"/>
                </a:solidFill>
                <a:effectLst/>
                <a:latin typeface="+mn-lt"/>
                <a:ea typeface="+mn-ea"/>
                <a:cs typeface="+mn-cs"/>
              </a:rPr>
              <a:t> robot must be taken into account when constructing the path. </a:t>
            </a:r>
            <a:r>
              <a:rPr lang="en-GB" sz="1200" kern="1200" baseline="0" dirty="0" err="1" smtClean="0">
                <a:solidFill>
                  <a:schemeClr val="tx1"/>
                </a:solidFill>
                <a:effectLst/>
                <a:latin typeface="+mn-lt"/>
                <a:ea typeface="+mn-ea"/>
                <a:cs typeface="+mn-cs"/>
              </a:rPr>
              <a:t>Dr.</a:t>
            </a:r>
            <a:r>
              <a:rPr lang="en-GB" sz="1200" kern="1200" baseline="0" dirty="0" smtClean="0">
                <a:solidFill>
                  <a:schemeClr val="tx1"/>
                </a:solidFill>
                <a:effectLst/>
                <a:latin typeface="+mn-lt"/>
                <a:ea typeface="+mn-ea"/>
                <a:cs typeface="+mn-cs"/>
              </a:rPr>
              <a:t> Sturm argued that inflating the map is the solution. The inflation of the map was performed by the use of distance map and were used for both the mission and global planner.</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role of the local planner would only be just to move from point A to point B, keeping at its best to follow the</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path. </a:t>
            </a:r>
          </a:p>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28</a:t>
            </a:fld>
            <a:endParaRPr lang="en-US"/>
          </a:p>
        </p:txBody>
      </p:sp>
    </p:spTree>
    <p:extLst>
      <p:ext uri="{BB962C8B-B14F-4D97-AF65-F5344CB8AC3E}">
        <p14:creationId xmlns:p14="http://schemas.microsoft.com/office/powerpoint/2010/main" val="2691419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mission planner is</a:t>
            </a:r>
            <a:r>
              <a:rPr lang="en-US" baseline="0" dirty="0" smtClean="0"/>
              <a:t> composed of primarily two steps namely frontier detection and target assignment for each robots. Frontier detection is used for identifying unexplored areas which are characterized by the boundary between free and unknown cells. We begin by retrieving the latest ternary map and binary map. Ternary map represents the original grid map which contains three values namely free, occupied and unknown cells. To get the binary map, we filtered the ternary map such that every unknown cells become free cells. We proceed in performing canny edge detection for both ternary and binary map. Our concern here is to only get the frontier edges which can be done by just subtracting the binary edge image from ternary edge image. We dilate the frontier edge image to remove false frontier edges which are basically noises. Our goal here is to identify the coordinates of the frontiers. For this reason, the </a:t>
            </a:r>
            <a:r>
              <a:rPr lang="en-US" baseline="0" dirty="0" err="1" smtClean="0"/>
              <a:t>OpenCV</a:t>
            </a:r>
            <a:r>
              <a:rPr lang="en-US" baseline="0" dirty="0" smtClean="0"/>
              <a:t> library offers a contour detection function that takes in the frontier edge image and returns the contours as a 2D array. We computed the center of gravities of each contours to summarize the contours into one point. However, since the global planner cannot make paths through unknown and occupied cells and there is the great possibility of the center of gravities fall unto the unknown area which happens, the frontier goals must be relocated. For this operation, </a:t>
            </a:r>
            <a:r>
              <a:rPr lang="en-US" baseline="0" dirty="0" err="1" smtClean="0"/>
              <a:t>Dijkstra’s</a:t>
            </a:r>
            <a:r>
              <a:rPr lang="en-US" baseline="0" dirty="0" smtClean="0"/>
              <a:t> algorithm was used to relocate the frontier goal to the nearest free cell.</a:t>
            </a:r>
          </a:p>
          <a:p>
            <a:endParaRPr lang="en-US" baseline="0" dirty="0" smtClean="0"/>
          </a:p>
          <a:p>
            <a:r>
              <a:rPr lang="en-US" baseline="0" dirty="0" smtClean="0"/>
              <a:t>Given a set of frontier goals and the current position of the robots, </a:t>
            </a:r>
            <a:r>
              <a:rPr lang="en-US" baseline="0" dirty="0" err="1" smtClean="0"/>
              <a:t>hungariam</a:t>
            </a:r>
            <a:r>
              <a:rPr lang="en-US" baseline="0" dirty="0" smtClean="0"/>
              <a:t> algorithm was used in computing the optimal target assignments for each robots. The cost matrix was derived from </a:t>
            </a:r>
            <a:r>
              <a:rPr lang="en-US" baseline="0" dirty="0" err="1" smtClean="0"/>
              <a:t>Dijkstra’s</a:t>
            </a:r>
            <a:r>
              <a:rPr lang="en-US" baseline="0" dirty="0" smtClean="0"/>
              <a:t> algorithm which also effectively filters unreachable targets from each robots.</a:t>
            </a:r>
          </a:p>
        </p:txBody>
      </p:sp>
      <p:sp>
        <p:nvSpPr>
          <p:cNvPr id="4" name="Slide Number Placeholder 3"/>
          <p:cNvSpPr>
            <a:spLocks noGrp="1"/>
          </p:cNvSpPr>
          <p:nvPr>
            <p:ph type="sldNum" sz="quarter" idx="10"/>
          </p:nvPr>
        </p:nvSpPr>
        <p:spPr/>
        <p:txBody>
          <a:bodyPr/>
          <a:lstStyle/>
          <a:p>
            <a:fld id="{6A855965-4095-4E19-B81F-90C607478B46}" type="slidenum">
              <a:rPr lang="en-US" smtClean="0"/>
              <a:t>29</a:t>
            </a:fld>
            <a:endParaRPr lang="en-US"/>
          </a:p>
        </p:txBody>
      </p:sp>
    </p:spTree>
    <p:extLst>
      <p:ext uri="{BB962C8B-B14F-4D97-AF65-F5344CB8AC3E}">
        <p14:creationId xmlns:p14="http://schemas.microsoft.com/office/powerpoint/2010/main" val="2030408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mission planner is</a:t>
            </a:r>
            <a:r>
              <a:rPr lang="en-US" baseline="0" dirty="0" smtClean="0"/>
              <a:t> composed of primarily two steps namely frontier detection and target assignment for each robots. Frontier detection is used for identifying unexplored areas which are characterized by the boundary between free and unknown cells. We begin by retrieving the latest ternary map and binary map. Ternary map represents the original grid map which contains three values namely free, occupied and unknown cells. To get the binary map, we filtered the ternary map such that every unknown cells become free cells. We proceed in performing canny edge detection for both ternary and binary map. Our concern here is to only get the frontier edges which can be done by just subtracting the binary edge image from ternary edge image. We dilate the frontier edge image to remove false frontier edges which are basically noises. Our goal here is to identify the coordinates of the frontiers. For this reason, the </a:t>
            </a:r>
            <a:r>
              <a:rPr lang="en-US" baseline="0" dirty="0" err="1" smtClean="0"/>
              <a:t>OpenCV</a:t>
            </a:r>
            <a:r>
              <a:rPr lang="en-US" baseline="0" dirty="0" smtClean="0"/>
              <a:t> library offers a contour detection function that takes in the frontier edge image and returns the contours as a 2D array. We computed the center of gravities of each contours to summarize the contours into one point. However, since the global planner cannot make paths through unknown and occupied cells and there is the great possibility of the center of gravities fall unto the unknown area which happens, the frontier goals must be relocated. For this operation, </a:t>
            </a:r>
            <a:r>
              <a:rPr lang="en-US" baseline="0" dirty="0" err="1" smtClean="0"/>
              <a:t>Dijkstra’s</a:t>
            </a:r>
            <a:r>
              <a:rPr lang="en-US" baseline="0" dirty="0" smtClean="0"/>
              <a:t> algorithm was used to relocate the frontier goal to the nearest free cell.</a:t>
            </a:r>
          </a:p>
          <a:p>
            <a:endParaRPr lang="en-US" baseline="0" dirty="0" smtClean="0"/>
          </a:p>
          <a:p>
            <a:r>
              <a:rPr lang="en-US" baseline="0" dirty="0" smtClean="0"/>
              <a:t>Given a set of frontier goals and the current position of the robots, </a:t>
            </a:r>
            <a:r>
              <a:rPr lang="en-US" baseline="0" dirty="0" err="1" smtClean="0"/>
              <a:t>hungariam</a:t>
            </a:r>
            <a:r>
              <a:rPr lang="en-US" baseline="0" dirty="0" smtClean="0"/>
              <a:t> algorithm was used in computing the optimal target assignments for each robots. The cost matrix was derived from </a:t>
            </a:r>
            <a:r>
              <a:rPr lang="en-US" baseline="0" dirty="0" err="1" smtClean="0"/>
              <a:t>Dijkstra’s</a:t>
            </a:r>
            <a:r>
              <a:rPr lang="en-US" baseline="0" dirty="0" smtClean="0"/>
              <a:t> algorithm which also effectively filters unreachable targets from each robots.</a:t>
            </a:r>
          </a:p>
        </p:txBody>
      </p:sp>
      <p:sp>
        <p:nvSpPr>
          <p:cNvPr id="4" name="Slide Number Placeholder 3"/>
          <p:cNvSpPr>
            <a:spLocks noGrp="1"/>
          </p:cNvSpPr>
          <p:nvPr>
            <p:ph type="sldNum" sz="quarter" idx="10"/>
          </p:nvPr>
        </p:nvSpPr>
        <p:spPr/>
        <p:txBody>
          <a:bodyPr/>
          <a:lstStyle/>
          <a:p>
            <a:fld id="{6A855965-4095-4E19-B81F-90C607478B46}" type="slidenum">
              <a:rPr lang="en-US" smtClean="0"/>
              <a:t>30</a:t>
            </a:fld>
            <a:endParaRPr lang="en-US"/>
          </a:p>
        </p:txBody>
      </p:sp>
    </p:spTree>
    <p:extLst>
      <p:ext uri="{BB962C8B-B14F-4D97-AF65-F5344CB8AC3E}">
        <p14:creationId xmlns:p14="http://schemas.microsoft.com/office/powerpoint/2010/main" val="1710908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autonomous operation, we present here the navigation stack from</a:t>
            </a:r>
            <a:r>
              <a:rPr lang="en-US" baseline="0" dirty="0" smtClean="0"/>
              <a:t> one of the lectures of Dr. Sturm entitled Autonomous Navigation for Flying Robots.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shows the hierarchy of relationships between different modules that ultimately provides autonomous operation to mobile robots once integrated. As evidently seen, autonomous operation is extremely difficult as the higher layers of operation greatly depends on its lower layers; one unstable module may cause failure to the autonomous operation. The low-level embedded systems which reads the sensor readings and controls the actuator which enables the robot to interact with the physical world can be used as the foundation of higher level robotic applications such as position control. The position control takes in its goal position and uses sensors to provide pose estimation of the robot to provide motor commands to the robot until it successful reach the goal and holds its position.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foundation discussed above is to be utilized in the autonomous operation and the planning can be split into four parts namely, task planner, mission planner, global planner and local planner. We do not need the task planner as it again only adds another layer which serves as a friendly user interface to non-geeky people which can then be used for commercial purposes.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only adapted the mission planner, global planner, global map generation</a:t>
            </a:r>
            <a:r>
              <a:rPr lang="en-US" sz="1200" kern="1200" baseline="0" dirty="0" smtClean="0">
                <a:solidFill>
                  <a:schemeClr val="tx1"/>
                </a:solidFill>
                <a:effectLst/>
                <a:latin typeface="+mn-lt"/>
                <a:ea typeface="+mn-ea"/>
                <a:cs typeface="+mn-cs"/>
              </a:rPr>
              <a:t> by SLAM, local planner and localization. Since dynamic environments is not of concern in this study, the part of local planner and position control were combined and simplified. </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goal of the mission planner as defined by Dr. Sturm is to generate and execute a plan to accomplish a certain (navigation) task which varies from exploration, coverage, surveillance and tracking. For this study, the task chosen was exploration of uncharted territory. The exploration algorithm is to be implemented in the mission planner which eventually must be interfaced to the global planner. Especially as in the case of cooperation, the mission planner must take into account the current position of both robots in the map to intelligently make target assignments for each robot that seeks to minimize the overall cost and maximize the information gain as fast as possible.</a:t>
            </a:r>
          </a:p>
          <a:p>
            <a:endParaRPr lang="en-US" dirty="0" smtClean="0"/>
          </a:p>
          <a:p>
            <a:r>
              <a:rPr lang="en-US" sz="1200" kern="1200" dirty="0" smtClean="0">
                <a:solidFill>
                  <a:schemeClr val="tx1"/>
                </a:solidFill>
                <a:effectLst/>
                <a:latin typeface="+mn-lt"/>
                <a:ea typeface="+mn-ea"/>
                <a:cs typeface="+mn-cs"/>
              </a:rPr>
              <a:t>The global planner is also known as the path planner. </a:t>
            </a:r>
            <a:r>
              <a:rPr lang="en-GB" sz="1200" kern="1200" dirty="0" smtClean="0">
                <a:solidFill>
                  <a:schemeClr val="tx1"/>
                </a:solidFill>
                <a:effectLst/>
                <a:latin typeface="+mn-lt"/>
                <a:ea typeface="+mn-ea"/>
                <a:cs typeface="+mn-cs"/>
              </a:rPr>
              <a:t>Given destination goal point from the mission planner, it takes the occupancy grid map and the current position of the robot and compute a collision-free path starting from the pose of the robot towards the goal. However, the robot is not point in size. The radius of the</a:t>
            </a:r>
            <a:r>
              <a:rPr lang="en-GB" sz="1200" kern="1200" baseline="0" dirty="0" smtClean="0">
                <a:solidFill>
                  <a:schemeClr val="tx1"/>
                </a:solidFill>
                <a:effectLst/>
                <a:latin typeface="+mn-lt"/>
                <a:ea typeface="+mn-ea"/>
                <a:cs typeface="+mn-cs"/>
              </a:rPr>
              <a:t> robot must be taken into account when constructing the path. </a:t>
            </a:r>
            <a:r>
              <a:rPr lang="en-GB" sz="1200" kern="1200" baseline="0" dirty="0" err="1" smtClean="0">
                <a:solidFill>
                  <a:schemeClr val="tx1"/>
                </a:solidFill>
                <a:effectLst/>
                <a:latin typeface="+mn-lt"/>
                <a:ea typeface="+mn-ea"/>
                <a:cs typeface="+mn-cs"/>
              </a:rPr>
              <a:t>Dr.</a:t>
            </a:r>
            <a:r>
              <a:rPr lang="en-GB" sz="1200" kern="1200" baseline="0" dirty="0" smtClean="0">
                <a:solidFill>
                  <a:schemeClr val="tx1"/>
                </a:solidFill>
                <a:effectLst/>
                <a:latin typeface="+mn-lt"/>
                <a:ea typeface="+mn-ea"/>
                <a:cs typeface="+mn-cs"/>
              </a:rPr>
              <a:t> Sturm argued that inflating the map is the solution. The inflation of the map was performed by the use of distance map and were used for both the mission and global planner.</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role of the local planner would only be just to move from point A to point B, keeping at its best to follow the</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path. </a:t>
            </a:r>
          </a:p>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32</a:t>
            </a:fld>
            <a:endParaRPr lang="en-US"/>
          </a:p>
        </p:txBody>
      </p:sp>
    </p:spTree>
    <p:extLst>
      <p:ext uri="{BB962C8B-B14F-4D97-AF65-F5344CB8AC3E}">
        <p14:creationId xmlns:p14="http://schemas.microsoft.com/office/powerpoint/2010/main" val="4563015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45</a:t>
            </a:fld>
            <a:endParaRPr lang="en-US"/>
          </a:p>
        </p:txBody>
      </p:sp>
    </p:spTree>
    <p:extLst>
      <p:ext uri="{BB962C8B-B14F-4D97-AF65-F5344CB8AC3E}">
        <p14:creationId xmlns:p14="http://schemas.microsoft.com/office/powerpoint/2010/main" val="391266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52</a:t>
            </a:fld>
            <a:endParaRPr lang="en-US"/>
          </a:p>
        </p:txBody>
      </p:sp>
    </p:spTree>
    <p:extLst>
      <p:ext uri="{BB962C8B-B14F-4D97-AF65-F5344CB8AC3E}">
        <p14:creationId xmlns:p14="http://schemas.microsoft.com/office/powerpoint/2010/main" val="1307372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55</a:t>
            </a:fld>
            <a:endParaRPr lang="en-US"/>
          </a:p>
        </p:txBody>
      </p:sp>
    </p:spTree>
    <p:extLst>
      <p:ext uri="{BB962C8B-B14F-4D97-AF65-F5344CB8AC3E}">
        <p14:creationId xmlns:p14="http://schemas.microsoft.com/office/powerpoint/2010/main" val="2461797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58</a:t>
            </a:fld>
            <a:endParaRPr lang="en-US"/>
          </a:p>
        </p:txBody>
      </p:sp>
    </p:spTree>
    <p:extLst>
      <p:ext uri="{BB962C8B-B14F-4D97-AF65-F5344CB8AC3E}">
        <p14:creationId xmlns:p14="http://schemas.microsoft.com/office/powerpoint/2010/main" val="7913986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59</a:t>
            </a:fld>
            <a:endParaRPr lang="en-US"/>
          </a:p>
        </p:txBody>
      </p:sp>
    </p:spTree>
    <p:extLst>
      <p:ext uri="{BB962C8B-B14F-4D97-AF65-F5344CB8AC3E}">
        <p14:creationId xmlns:p14="http://schemas.microsoft.com/office/powerpoint/2010/main" val="3585710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60</a:t>
            </a:fld>
            <a:endParaRPr lang="en-US"/>
          </a:p>
        </p:txBody>
      </p:sp>
    </p:spTree>
    <p:extLst>
      <p:ext uri="{BB962C8B-B14F-4D97-AF65-F5344CB8AC3E}">
        <p14:creationId xmlns:p14="http://schemas.microsoft.com/office/powerpoint/2010/main" val="1729200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it is rather impractical to install off-board sensors for the localization of robots for autonomous operation. Thus, researches on utilizing on-board sensors for autonomous operation were conducted. </a:t>
            </a:r>
            <a:r>
              <a:rPr lang="en-US" dirty="0" smtClean="0"/>
              <a:t>With only on-board sensors, localization for robots are self-based.</a:t>
            </a:r>
            <a:r>
              <a:rPr lang="en-US" baseline="0" dirty="0" smtClean="0"/>
              <a:t> The robot does not have any prior information about where it is. However, a robot cannot localize without having a map and it cannot create a map without knowing its location. This problem is well known as SLAM. </a:t>
            </a:r>
          </a:p>
          <a:p>
            <a:endParaRPr lang="en-US" baseline="0" dirty="0" smtClean="0"/>
          </a:p>
          <a:p>
            <a:r>
              <a:rPr lang="en-US" baseline="0" dirty="0" smtClean="0"/>
              <a:t>It is also implied that upon utilizing SLAM in a robot, the localization and mapping generated is only relative to the original position of the robot. In this study, co-operating autonomous operation between robots is concerned.  </a:t>
            </a:r>
          </a:p>
        </p:txBody>
      </p:sp>
      <p:sp>
        <p:nvSpPr>
          <p:cNvPr id="4" name="Slide Number Placeholder 3"/>
          <p:cNvSpPr>
            <a:spLocks noGrp="1"/>
          </p:cNvSpPr>
          <p:nvPr>
            <p:ph type="sldNum" sz="quarter" idx="10"/>
          </p:nvPr>
        </p:nvSpPr>
        <p:spPr/>
        <p:txBody>
          <a:bodyPr/>
          <a:lstStyle/>
          <a:p>
            <a:fld id="{6A855965-4095-4E19-B81F-90C607478B46}" type="slidenum">
              <a:rPr lang="en-US" smtClean="0"/>
              <a:t>5</a:t>
            </a:fld>
            <a:endParaRPr lang="en-US"/>
          </a:p>
        </p:txBody>
      </p:sp>
    </p:spTree>
    <p:extLst>
      <p:ext uri="{BB962C8B-B14F-4D97-AF65-F5344CB8AC3E}">
        <p14:creationId xmlns:p14="http://schemas.microsoft.com/office/powerpoint/2010/main" val="5462901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current MULTI RGBDSLAM system is sufficient in indoor environments with features and depth data of 3 meters. Due to the depth sensor limitation, an alternate SLAM technique, such as </a:t>
            </a:r>
            <a:r>
              <a:rPr lang="en-US" dirty="0" err="1" smtClean="0"/>
              <a:t>monoSLAM</a:t>
            </a:r>
            <a:r>
              <a:rPr lang="en-US" dirty="0" smtClean="0"/>
              <a:t>, could be used when depth sensor data is invalid. </a:t>
            </a:r>
            <a:r>
              <a:rPr lang="en-US" dirty="0" err="1" smtClean="0"/>
              <a:t>MonoSLAM</a:t>
            </a:r>
            <a:r>
              <a:rPr lang="en-US" dirty="0" smtClean="0"/>
              <a:t> is a SLAM algorithm that makes use of RGB and an IMU.</a:t>
            </a:r>
          </a:p>
          <a:p>
            <a:endParaRPr lang="en-PH" dirty="0"/>
          </a:p>
        </p:txBody>
      </p:sp>
      <p:sp>
        <p:nvSpPr>
          <p:cNvPr id="4" name="Slide Number Placeholder 3"/>
          <p:cNvSpPr>
            <a:spLocks noGrp="1"/>
          </p:cNvSpPr>
          <p:nvPr>
            <p:ph type="sldNum" sz="quarter" idx="10"/>
          </p:nvPr>
        </p:nvSpPr>
        <p:spPr/>
        <p:txBody>
          <a:bodyPr/>
          <a:lstStyle/>
          <a:p>
            <a:fld id="{6A855965-4095-4E19-B81F-90C607478B46}" type="slidenum">
              <a:rPr lang="en-US" smtClean="0"/>
              <a:t>77</a:t>
            </a:fld>
            <a:endParaRPr lang="en-US"/>
          </a:p>
        </p:txBody>
      </p:sp>
    </p:spTree>
    <p:extLst>
      <p:ext uri="{BB962C8B-B14F-4D97-AF65-F5344CB8AC3E}">
        <p14:creationId xmlns:p14="http://schemas.microsoft.com/office/powerpoint/2010/main" val="296801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navigation</a:t>
            </a:r>
            <a:r>
              <a:rPr lang="en-US" baseline="0" dirty="0" smtClean="0"/>
              <a:t> stack integrated in our system enables our robots to autonomously explore uncharted territories until no frontiers are available.  The reason why there were failures because of the limitation of RGB-D SLAM such as failure to loop close and lack of features.  Currently, the navigation stack commands the robot to navigate to the frontier targets without considering to scan known areas for loop closures which results to completed map with no loop closures. Improvements in the navigation stack such as considering loop closures promises a more accurate map. Even though our 2D exploration algorithm is capable of enabling the robots to operate fully autonomously, it limits the robot to create a complete 3D map. It is recommended to implement 3D navigation to overcome such limitations especially since the robots are flying.</a:t>
            </a:r>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79</a:t>
            </a:fld>
            <a:endParaRPr lang="en-US"/>
          </a:p>
        </p:txBody>
      </p:sp>
    </p:spTree>
    <p:extLst>
      <p:ext uri="{BB962C8B-B14F-4D97-AF65-F5344CB8AC3E}">
        <p14:creationId xmlns:p14="http://schemas.microsoft.com/office/powerpoint/2010/main" val="413789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Thus, autonomous operation of multiple on-board sensor reliant robots poses another challenge since each of the robot does not know its relation to the other. Knowing and applying a fixed initial distance between multiple robots in the hopes for overlaying each local map generated is deemed not sufficient. As the SLAM continues, all of the corrections of the accumulated errors are only relative to the particular robot and not to the other robot’s relative position. There would most likely result to disagreement in the generated map and as well as the location of each robots when the maps were overlay with the aforementioned initial distance. In hopes in solving this challenge, multi-SLAM must be implemented.</a:t>
            </a:r>
          </a:p>
        </p:txBody>
      </p:sp>
      <p:sp>
        <p:nvSpPr>
          <p:cNvPr id="4" name="Slide Number Placeholder 3"/>
          <p:cNvSpPr>
            <a:spLocks noGrp="1"/>
          </p:cNvSpPr>
          <p:nvPr>
            <p:ph type="sldNum" sz="quarter" idx="10"/>
          </p:nvPr>
        </p:nvSpPr>
        <p:spPr/>
        <p:txBody>
          <a:bodyPr/>
          <a:lstStyle/>
          <a:p>
            <a:fld id="{6A855965-4095-4E19-B81F-90C607478B46}" type="slidenum">
              <a:rPr lang="en-US" smtClean="0"/>
              <a:t>6</a:t>
            </a:fld>
            <a:endParaRPr lang="en-US"/>
          </a:p>
        </p:txBody>
      </p:sp>
    </p:spTree>
    <p:extLst>
      <p:ext uri="{BB962C8B-B14F-4D97-AF65-F5344CB8AC3E}">
        <p14:creationId xmlns:p14="http://schemas.microsoft.com/office/powerpoint/2010/main" val="2049850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localization and mapping, autonomous operations are possible such as surveillance, coverage and exploration. The study focuses on autonomous exploration of uncharted territories.</a:t>
            </a:r>
            <a:r>
              <a:rPr lang="en-US" baseline="0" dirty="0" smtClean="0"/>
              <a:t> </a:t>
            </a:r>
            <a:r>
              <a:rPr lang="en-US" dirty="0" smtClean="0"/>
              <a:t>Autonomous operation module must be able to communicate properly with </a:t>
            </a:r>
            <a:r>
              <a:rPr lang="en-US" dirty="0" err="1" smtClean="0"/>
              <a:t>quadrotors</a:t>
            </a:r>
            <a:r>
              <a:rPr lang="en-US" baseline="0" dirty="0" smtClean="0"/>
              <a:t>. The commands received by the </a:t>
            </a:r>
            <a:r>
              <a:rPr lang="en-US" baseline="0" dirty="0" err="1" smtClean="0"/>
              <a:t>quadrotors</a:t>
            </a:r>
            <a:r>
              <a:rPr lang="en-US" baseline="0" dirty="0" smtClean="0"/>
              <a:t> must be then used for navigating the robot to its desired position and orientation. It follows that from the highest levels of abstraction such as logic and reasoning down to the low level embedded system such as fabricating boards for sensor data acquisition and controlling of actuators, as well as the programs that come with it must be clearly defined.</a:t>
            </a:r>
          </a:p>
        </p:txBody>
      </p:sp>
      <p:sp>
        <p:nvSpPr>
          <p:cNvPr id="4" name="Slide Number Placeholder 3"/>
          <p:cNvSpPr>
            <a:spLocks noGrp="1"/>
          </p:cNvSpPr>
          <p:nvPr>
            <p:ph type="sldNum" sz="quarter" idx="10"/>
          </p:nvPr>
        </p:nvSpPr>
        <p:spPr/>
        <p:txBody>
          <a:bodyPr/>
          <a:lstStyle/>
          <a:p>
            <a:fld id="{6A855965-4095-4E19-B81F-90C607478B46}" type="slidenum">
              <a:rPr lang="en-US" smtClean="0"/>
              <a:t>7</a:t>
            </a:fld>
            <a:endParaRPr lang="en-US"/>
          </a:p>
        </p:txBody>
      </p:sp>
    </p:spTree>
    <p:extLst>
      <p:ext uri="{BB962C8B-B14F-4D97-AF65-F5344CB8AC3E}">
        <p14:creationId xmlns:p14="http://schemas.microsoft.com/office/powerpoint/2010/main" val="4168859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84424B8-4CCE-47B1-A15B-32D142A5EB17}" type="slidenum">
              <a:rPr lang="en-US" smtClean="0"/>
              <a:t>15</a:t>
            </a:fld>
            <a:endParaRPr lang="en-US"/>
          </a:p>
        </p:txBody>
      </p:sp>
    </p:spTree>
    <p:extLst>
      <p:ext uri="{BB962C8B-B14F-4D97-AF65-F5344CB8AC3E}">
        <p14:creationId xmlns:p14="http://schemas.microsoft.com/office/powerpoint/2010/main" val="1374285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Minor Developments</a:t>
            </a:r>
          </a:p>
          <a:p>
            <a:endParaRPr lang="en-US" dirty="0" smtClean="0"/>
          </a:p>
          <a:p>
            <a:r>
              <a:rPr lang="en-US" dirty="0" smtClean="0"/>
              <a:t>Communication Module (</a:t>
            </a:r>
            <a:r>
              <a:rPr lang="en-US" dirty="0" err="1" smtClean="0"/>
              <a:t>odroid</a:t>
            </a:r>
            <a:r>
              <a:rPr lang="en-US" dirty="0" smtClean="0"/>
              <a:t> listener &amp; </a:t>
            </a:r>
            <a:r>
              <a:rPr lang="en-US" dirty="0" err="1" smtClean="0"/>
              <a:t>odroid</a:t>
            </a:r>
            <a:r>
              <a:rPr lang="en-US" dirty="0" smtClean="0"/>
              <a:t> serial)</a:t>
            </a:r>
          </a:p>
          <a:p>
            <a:r>
              <a:rPr lang="en-US" dirty="0" smtClean="0"/>
              <a:t>Telemetry</a:t>
            </a:r>
          </a:p>
          <a:p>
            <a:r>
              <a:rPr lang="en-US" dirty="0" smtClean="0"/>
              <a:t>Control tests</a:t>
            </a:r>
          </a:p>
          <a:p>
            <a:endParaRPr lang="en-US" dirty="0" smtClean="0"/>
          </a:p>
          <a:p>
            <a:r>
              <a:rPr lang="en-US" dirty="0" smtClean="0"/>
              <a:t>Communication Module</a:t>
            </a:r>
          </a:p>
          <a:p>
            <a:r>
              <a:rPr lang="en-US" dirty="0" smtClean="0"/>
              <a:t>Notes:</a:t>
            </a:r>
          </a:p>
          <a:p>
            <a:r>
              <a:rPr lang="en-US" dirty="0" smtClean="0"/>
              <a:t>Communication plays a vital role in the process of the system. With the use of TCPROS (a transport layer for ROS messages and services) exchange of messages between the different components of the system is done with ease. The on-board processor of the </a:t>
            </a:r>
            <a:r>
              <a:rPr lang="en-US" dirty="0" err="1" smtClean="0"/>
              <a:t>quadrotor</a:t>
            </a:r>
            <a:r>
              <a:rPr lang="en-US" dirty="0" smtClean="0"/>
              <a:t> as discussed in the hardware interfaces is equipped with a wireless adapter which is used to establish communication with the base station computer. Through TCPROS and a WIFI connection the on-board processor can transmit and receive data to and from the base station computer. We created a communication module (</a:t>
            </a:r>
            <a:r>
              <a:rPr lang="en-US" dirty="0" err="1" smtClean="0"/>
              <a:t>odroidlistener</a:t>
            </a:r>
            <a:r>
              <a:rPr lang="en-US" dirty="0" smtClean="0"/>
              <a:t>) in the on-board processor to handle all the incoming and outgoing wireless data. Data coming from the base station computer are commands that are used to control the flight operation of the </a:t>
            </a:r>
            <a:r>
              <a:rPr lang="en-US" dirty="0" err="1" smtClean="0"/>
              <a:t>quadrotor</a:t>
            </a:r>
            <a:r>
              <a:rPr lang="en-US" dirty="0" smtClean="0"/>
              <a:t> while data coming from the on-board processor are telemetry data which are used to monitor the status of the </a:t>
            </a:r>
            <a:r>
              <a:rPr lang="en-US" dirty="0" err="1" smtClean="0"/>
              <a:t>quadrotor</a:t>
            </a:r>
            <a:r>
              <a:rPr lang="en-US" dirty="0" smtClean="0"/>
              <a:t>. The communication module passes command data to the different controller modules we have created to control the flight movements of the </a:t>
            </a:r>
            <a:r>
              <a:rPr lang="en-US" dirty="0" err="1" smtClean="0"/>
              <a:t>quadrotor</a:t>
            </a:r>
            <a:r>
              <a:rPr lang="en-US" dirty="0" smtClean="0"/>
              <a:t>. Another communication module that was created (</a:t>
            </a:r>
            <a:r>
              <a:rPr lang="en-US" dirty="0" err="1" smtClean="0"/>
              <a:t>odroidserial</a:t>
            </a:r>
            <a:r>
              <a:rPr lang="en-US" dirty="0" smtClean="0"/>
              <a:t>) is in charge of transmitting and receiving data from the </a:t>
            </a:r>
            <a:r>
              <a:rPr lang="en-US" dirty="0" err="1" smtClean="0"/>
              <a:t>arduino</a:t>
            </a:r>
            <a:r>
              <a:rPr lang="en-US" dirty="0" smtClean="0"/>
              <a:t> (IO Shield) through serial communication. Data from the sensors pass as well as data to the flight controllers pass through this module.</a:t>
            </a:r>
          </a:p>
          <a:p>
            <a:endParaRPr lang="en-US" dirty="0" smtClean="0"/>
          </a:p>
          <a:p>
            <a:r>
              <a:rPr lang="en-US" dirty="0" smtClean="0"/>
              <a:t>The Telemetry module is created in order to monitor the </a:t>
            </a:r>
            <a:r>
              <a:rPr lang="en-US" dirty="0" err="1" smtClean="0"/>
              <a:t>quadrotors</a:t>
            </a:r>
            <a:r>
              <a:rPr lang="en-US" dirty="0" smtClean="0"/>
              <a:t>' actual and goal height and yaw as well as the battery levels. Included in the telemetry module are the command controls which are used to give manual commands such as start/unstart, arm/disarm, land, and set goal height/yaw to the </a:t>
            </a:r>
            <a:r>
              <a:rPr lang="en-US" dirty="0" err="1" smtClean="0"/>
              <a:t>quadrotor's</a:t>
            </a:r>
            <a:r>
              <a:rPr lang="en-US" dirty="0" smtClean="0"/>
              <a:t> on-board processor.</a:t>
            </a:r>
          </a:p>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18</a:t>
            </a:fld>
            <a:endParaRPr lang="en-US"/>
          </a:p>
        </p:txBody>
      </p:sp>
    </p:spTree>
    <p:extLst>
      <p:ext uri="{BB962C8B-B14F-4D97-AF65-F5344CB8AC3E}">
        <p14:creationId xmlns:p14="http://schemas.microsoft.com/office/powerpoint/2010/main" val="2844704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10"/>
          </p:nvPr>
        </p:nvSpPr>
        <p:spPr/>
        <p:txBody>
          <a:bodyPr/>
          <a:lstStyle/>
          <a:p>
            <a:fld id="{6A855965-4095-4E19-B81F-90C607478B46}" type="slidenum">
              <a:rPr lang="en-US" smtClean="0"/>
              <a:t>22</a:t>
            </a:fld>
            <a:endParaRPr lang="en-US"/>
          </a:p>
        </p:txBody>
      </p:sp>
    </p:spTree>
    <p:extLst>
      <p:ext uri="{BB962C8B-B14F-4D97-AF65-F5344CB8AC3E}">
        <p14:creationId xmlns:p14="http://schemas.microsoft.com/office/powerpoint/2010/main" val="2165337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autonomous operation, we present here the navigation stack from</a:t>
            </a:r>
            <a:r>
              <a:rPr lang="en-US" baseline="0" dirty="0" smtClean="0"/>
              <a:t> one of the lectures of Dr. Sturm entitled Autonomous Navigation for Flying Robots. </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It shows the hierarchy of relationships between different modules that ultimately provides autonomous operation to mobile robots once integrated. As evidently seen, autonomous operation is extremely difficult as the higher layers of operation greatly depends on its lower layers; one unstable module may cause failure to the autonomous operation. The low-level embedded systems which reads the sensor readings and controls the actuator which enables the robot to interact with the physical world can be used as the foundation of higher level robotic applications such as position control. The position control takes in its goal position and uses sensors to provide pose estimation of the robot to provide motor commands to the robot until it successful reach the goal and holds its position.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foundation discussed above is to be utilized in the autonomous operation and the planning can be split into four parts namely, task planner, mission planner, global planner and local planner. We do not need the task planner as it again only adds another layer which serves as a friendly user interface to non-geeky people which can then be used for commercial purposes.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only adapted the mission planner, global planner, global map generation</a:t>
            </a:r>
            <a:r>
              <a:rPr lang="en-US" sz="1200" kern="1200" baseline="0" dirty="0" smtClean="0">
                <a:solidFill>
                  <a:schemeClr val="tx1"/>
                </a:solidFill>
                <a:effectLst/>
                <a:latin typeface="+mn-lt"/>
                <a:ea typeface="+mn-ea"/>
                <a:cs typeface="+mn-cs"/>
              </a:rPr>
              <a:t> by SLAM, local planner and localization. Since dynamic environments is not of concern in this study, the part of local planner and position control were combined and simplified. </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goal of the mission planner as defined by Dr. Sturm is to generate and execute a plan to accomplish a certain (navigation) task which varies from exploration, coverage, surveillance and tracking. For this study, the task chosen was exploration of uncharted territory. The exploration algorithm is to be implemented in the mission planner which eventually must be interfaced to the global planner. Especially as in the case of cooperation, the mission planner must take into account the current position of both robots in the map to intelligently make target assignments for each robot that seeks to minimize the overall cost and maximize the information gain as fast as possible.</a:t>
            </a:r>
          </a:p>
          <a:p>
            <a:endParaRPr lang="en-US" dirty="0" smtClean="0"/>
          </a:p>
          <a:p>
            <a:r>
              <a:rPr lang="en-US" sz="1200" kern="1200" dirty="0" smtClean="0">
                <a:solidFill>
                  <a:schemeClr val="tx1"/>
                </a:solidFill>
                <a:effectLst/>
                <a:latin typeface="+mn-lt"/>
                <a:ea typeface="+mn-ea"/>
                <a:cs typeface="+mn-cs"/>
              </a:rPr>
              <a:t>The global planner is also known as the path planner. </a:t>
            </a:r>
            <a:r>
              <a:rPr lang="en-GB" sz="1200" kern="1200" dirty="0" smtClean="0">
                <a:solidFill>
                  <a:schemeClr val="tx1"/>
                </a:solidFill>
                <a:effectLst/>
                <a:latin typeface="+mn-lt"/>
                <a:ea typeface="+mn-ea"/>
                <a:cs typeface="+mn-cs"/>
              </a:rPr>
              <a:t>Given destination goal point from the mission planner, it takes the occupancy grid map and the current position of the robot and compute a collision-free path starting from the pose of the robot towards the goal. However, the robot is not point in size. The radius of the</a:t>
            </a:r>
            <a:r>
              <a:rPr lang="en-GB" sz="1200" kern="1200" baseline="0" dirty="0" smtClean="0">
                <a:solidFill>
                  <a:schemeClr val="tx1"/>
                </a:solidFill>
                <a:effectLst/>
                <a:latin typeface="+mn-lt"/>
                <a:ea typeface="+mn-ea"/>
                <a:cs typeface="+mn-cs"/>
              </a:rPr>
              <a:t> robot must be taken into account when constructing the path. </a:t>
            </a:r>
            <a:r>
              <a:rPr lang="en-GB" sz="1200" kern="1200" baseline="0" dirty="0" err="1" smtClean="0">
                <a:solidFill>
                  <a:schemeClr val="tx1"/>
                </a:solidFill>
                <a:effectLst/>
                <a:latin typeface="+mn-lt"/>
                <a:ea typeface="+mn-ea"/>
                <a:cs typeface="+mn-cs"/>
              </a:rPr>
              <a:t>Dr.</a:t>
            </a:r>
            <a:r>
              <a:rPr lang="en-GB" sz="1200" kern="1200" baseline="0" dirty="0" smtClean="0">
                <a:solidFill>
                  <a:schemeClr val="tx1"/>
                </a:solidFill>
                <a:effectLst/>
                <a:latin typeface="+mn-lt"/>
                <a:ea typeface="+mn-ea"/>
                <a:cs typeface="+mn-cs"/>
              </a:rPr>
              <a:t> Sturm argued that inflating the map is the solution. The inflation of the map was performed by the use of distance map and were used for both the mission and global planner.</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role of the local planner would only be just to move from point A to point B, keeping at its best to follow the</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path. </a:t>
            </a:r>
          </a:p>
          <a:p>
            <a:endParaRPr lang="en-US" dirty="0"/>
          </a:p>
        </p:txBody>
      </p:sp>
      <p:sp>
        <p:nvSpPr>
          <p:cNvPr id="4" name="Slide Number Placeholder 3"/>
          <p:cNvSpPr>
            <a:spLocks noGrp="1"/>
          </p:cNvSpPr>
          <p:nvPr>
            <p:ph type="sldNum" sz="quarter" idx="10"/>
          </p:nvPr>
        </p:nvSpPr>
        <p:spPr/>
        <p:txBody>
          <a:bodyPr/>
          <a:lstStyle/>
          <a:p>
            <a:fld id="{6A855965-4095-4E19-B81F-90C607478B46}" type="slidenum">
              <a:rPr lang="en-US" smtClean="0"/>
              <a:t>26</a:t>
            </a:fld>
            <a:endParaRPr lang="en-US"/>
          </a:p>
        </p:txBody>
      </p:sp>
    </p:spTree>
    <p:extLst>
      <p:ext uri="{BB962C8B-B14F-4D97-AF65-F5344CB8AC3E}">
        <p14:creationId xmlns:p14="http://schemas.microsoft.com/office/powerpoint/2010/main" val="3718368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For the inflation of the map, </a:t>
            </a:r>
            <a:endParaRPr lang="en-PH" dirty="0"/>
          </a:p>
        </p:txBody>
      </p:sp>
      <p:sp>
        <p:nvSpPr>
          <p:cNvPr id="4" name="Slide Number Placeholder 3"/>
          <p:cNvSpPr>
            <a:spLocks noGrp="1"/>
          </p:cNvSpPr>
          <p:nvPr>
            <p:ph type="sldNum" sz="quarter" idx="10"/>
          </p:nvPr>
        </p:nvSpPr>
        <p:spPr/>
        <p:txBody>
          <a:bodyPr/>
          <a:lstStyle/>
          <a:p>
            <a:fld id="{6A855965-4095-4E19-B81F-90C607478B46}" type="slidenum">
              <a:rPr lang="en-US" smtClean="0"/>
              <a:t>27</a:t>
            </a:fld>
            <a:endParaRPr lang="en-US"/>
          </a:p>
        </p:txBody>
      </p:sp>
    </p:spTree>
    <p:extLst>
      <p:ext uri="{BB962C8B-B14F-4D97-AF65-F5344CB8AC3E}">
        <p14:creationId xmlns:p14="http://schemas.microsoft.com/office/powerpoint/2010/main" val="252616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A758070-3E74-4094-B9A3-9627E28A9094}" type="datetimeFigureOut">
              <a:rPr lang="en-US" smtClean="0"/>
              <a:t>11/8/2014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2137493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439306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7100883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78297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8454025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A758070-3E74-4094-B9A3-9627E28A9094}" type="datetimeFigureOut">
              <a:rPr lang="en-US" smtClean="0"/>
              <a:t>11/8/2014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391197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8A758070-3E74-4094-B9A3-9627E28A9094}" type="datetimeFigureOut">
              <a:rPr lang="en-US" smtClean="0"/>
              <a:t>11/8/2014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37182852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A758070-3E74-4094-B9A3-9627E28A9094}" type="datetimeFigureOut">
              <a:rPr lang="en-US" smtClean="0"/>
              <a:t>11/8/2014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29368661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A758070-3E74-4094-B9A3-9627E28A9094}" type="datetimeFigureOut">
              <a:rPr lang="en-US" smtClean="0"/>
              <a:t>11/8/2014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77950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A758070-3E74-4094-B9A3-9627E28A9094}" type="datetimeFigureOut">
              <a:rPr lang="en-US" smtClean="0"/>
              <a:t>11/8/2014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3134100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smtClean="0"/>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A758070-3E74-4094-B9A3-9627E28A9094}" type="datetimeFigureOut">
              <a:rPr lang="en-US" smtClean="0"/>
              <a:t>11/8/2014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42778917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A758070-3E74-4094-B9A3-9627E28A9094}" type="datetimeFigureOut">
              <a:rPr lang="en-US" smtClean="0"/>
              <a:t>11/8/2014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60486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A758070-3E74-4094-B9A3-9627E28A9094}" type="datetimeFigureOut">
              <a:rPr lang="en-US" smtClean="0"/>
              <a:t>11/8/2014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064215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A758070-3E74-4094-B9A3-9627E28A9094}" type="datetimeFigureOut">
              <a:rPr lang="en-US" smtClean="0"/>
              <a:t>11/8/2014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2475116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758070-3E74-4094-B9A3-9627E28A9094}" type="datetimeFigureOut">
              <a:rPr lang="en-US" smtClean="0"/>
              <a:t>11/8/2014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375551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smtClean="0"/>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1599711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A758070-3E74-4094-B9A3-9627E28A9094}" type="datetimeFigureOut">
              <a:rPr lang="en-US" smtClean="0"/>
              <a:t>11/8/2014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17AC12-F391-4789-823C-C1DC57038A9C}" type="slidenum">
              <a:rPr lang="en-US" smtClean="0"/>
              <a:t>‹#›</a:t>
            </a:fld>
            <a:endParaRPr lang="en-US"/>
          </a:p>
        </p:txBody>
      </p:sp>
    </p:spTree>
    <p:extLst>
      <p:ext uri="{BB962C8B-B14F-4D97-AF65-F5344CB8AC3E}">
        <p14:creationId xmlns:p14="http://schemas.microsoft.com/office/powerpoint/2010/main" val="2150012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A758070-3E74-4094-B9A3-9627E28A9094}" type="datetimeFigureOut">
              <a:rPr lang="en-US" smtClean="0"/>
              <a:t>11/8/2014</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817AC12-F391-4789-823C-C1DC57038A9C}" type="slidenum">
              <a:rPr lang="en-US" smtClean="0"/>
              <a:t>‹#›</a:t>
            </a:fld>
            <a:endParaRPr lang="en-US"/>
          </a:p>
        </p:txBody>
      </p:sp>
    </p:spTree>
    <p:extLst>
      <p:ext uri="{BB962C8B-B14F-4D97-AF65-F5344CB8AC3E}">
        <p14:creationId xmlns:p14="http://schemas.microsoft.com/office/powerpoint/2010/main" val="2121516141"/>
      </p:ext>
    </p:extLst>
  </p:cSld>
  <p:clrMap bg1="dk1" tx1="lt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VSLAM Co-operating UAVs</a:t>
            </a:r>
            <a:endParaRPr lang="en-US" dirty="0"/>
          </a:p>
        </p:txBody>
      </p:sp>
      <p:sp>
        <p:nvSpPr>
          <p:cNvPr id="3" name="Subtitle 2"/>
          <p:cNvSpPr>
            <a:spLocks noGrp="1"/>
          </p:cNvSpPr>
          <p:nvPr>
            <p:ph type="subTitle" idx="1"/>
          </p:nvPr>
        </p:nvSpPr>
        <p:spPr>
          <a:xfrm>
            <a:off x="1595269" y="3602037"/>
            <a:ext cx="9001462" cy="2837399"/>
          </a:xfrm>
        </p:spPr>
        <p:txBody>
          <a:bodyPr>
            <a:normAutofit fontScale="85000" lnSpcReduction="20000"/>
          </a:bodyPr>
          <a:lstStyle/>
          <a:p>
            <a:r>
              <a:rPr lang="en-US" b="1" u="sng" dirty="0" smtClean="0"/>
              <a:t>Thesis Members:</a:t>
            </a:r>
            <a:r>
              <a:rPr lang="en-US" dirty="0" smtClean="0"/>
              <a:t/>
            </a:r>
            <a:br>
              <a:rPr lang="en-US" dirty="0" smtClean="0"/>
            </a:br>
            <a:r>
              <a:rPr lang="en-US" dirty="0" smtClean="0"/>
              <a:t>Cornejo, Juan Raphael M.</a:t>
            </a:r>
          </a:p>
          <a:p>
            <a:r>
              <a:rPr lang="en-US" dirty="0" err="1" smtClean="0"/>
              <a:t>Mapili</a:t>
            </a:r>
            <a:r>
              <a:rPr lang="en-US" dirty="0" smtClean="0"/>
              <a:t>, Lorenzo Mari A.</a:t>
            </a:r>
          </a:p>
          <a:p>
            <a:r>
              <a:rPr lang="en-US" dirty="0" err="1" smtClean="0"/>
              <a:t>Pesit</a:t>
            </a:r>
            <a:r>
              <a:rPr lang="en-US" dirty="0" smtClean="0"/>
              <a:t>, </a:t>
            </a:r>
            <a:r>
              <a:rPr lang="en-US" dirty="0" err="1" smtClean="0"/>
              <a:t>Rigel</a:t>
            </a:r>
            <a:endParaRPr lang="en-US" dirty="0" smtClean="0"/>
          </a:p>
          <a:p>
            <a:r>
              <a:rPr lang="en-US" dirty="0" smtClean="0"/>
              <a:t>Young, Emmett</a:t>
            </a:r>
          </a:p>
          <a:p>
            <a:r>
              <a:rPr lang="en-US" b="1" u="sng" dirty="0" smtClean="0"/>
              <a:t>Thesis Adviser:</a:t>
            </a:r>
            <a:r>
              <a:rPr lang="en-US" dirty="0" smtClean="0"/>
              <a:t/>
            </a:r>
            <a:br>
              <a:rPr lang="en-US" dirty="0" smtClean="0"/>
            </a:br>
            <a:r>
              <a:rPr lang="en-US" dirty="0" smtClean="0"/>
              <a:t>Engr. Elmer R. </a:t>
            </a:r>
            <a:r>
              <a:rPr lang="en-US" dirty="0" err="1" smtClean="0"/>
              <a:t>Magsino</a:t>
            </a:r>
            <a:endParaRPr lang="en-US" dirty="0"/>
          </a:p>
        </p:txBody>
      </p:sp>
    </p:spTree>
    <p:extLst>
      <p:ext uri="{BB962C8B-B14F-4D97-AF65-F5344CB8AC3E}">
        <p14:creationId xmlns:p14="http://schemas.microsoft.com/office/powerpoint/2010/main" val="30854324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Objective:</a:t>
            </a:r>
            <a:endParaRPr lang="en-US" dirty="0"/>
          </a:p>
        </p:txBody>
      </p:sp>
      <p:sp>
        <p:nvSpPr>
          <p:cNvPr id="3" name="Content Placeholder 2"/>
          <p:cNvSpPr>
            <a:spLocks noGrp="1"/>
          </p:cNvSpPr>
          <p:nvPr>
            <p:ph idx="1"/>
          </p:nvPr>
        </p:nvSpPr>
        <p:spPr/>
        <p:txBody>
          <a:bodyPr>
            <a:normAutofit/>
          </a:bodyPr>
          <a:lstStyle/>
          <a:p>
            <a:r>
              <a:rPr lang="en-US" sz="3200" dirty="0"/>
              <a:t>To implement localization, mapping, planning and control of an autonomous quadrotor using visual simultaneous localization and mapping (VSLAM) extended to support co-operation. </a:t>
            </a:r>
          </a:p>
        </p:txBody>
      </p:sp>
    </p:spTree>
    <p:extLst>
      <p:ext uri="{BB962C8B-B14F-4D97-AF65-F5344CB8AC3E}">
        <p14:creationId xmlns:p14="http://schemas.microsoft.com/office/powerpoint/2010/main" val="4567043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Objectives:	</a:t>
            </a:r>
            <a:endParaRPr lang="en-US" dirty="0"/>
          </a:p>
        </p:txBody>
      </p:sp>
      <p:sp>
        <p:nvSpPr>
          <p:cNvPr id="3" name="Content Placeholder 2"/>
          <p:cNvSpPr>
            <a:spLocks noGrp="1"/>
          </p:cNvSpPr>
          <p:nvPr>
            <p:ph idx="1"/>
          </p:nvPr>
        </p:nvSpPr>
        <p:spPr/>
        <p:txBody>
          <a:bodyPr>
            <a:noAutofit/>
          </a:bodyPr>
          <a:lstStyle/>
          <a:p>
            <a:pPr lvl="0"/>
            <a:r>
              <a:rPr lang="en-US" sz="3200" dirty="0">
                <a:effectLst/>
              </a:rPr>
              <a:t>To assemble two (2) </a:t>
            </a:r>
            <a:r>
              <a:rPr lang="en-US" sz="3200" dirty="0" err="1">
                <a:effectLst/>
              </a:rPr>
              <a:t>quadrotors</a:t>
            </a:r>
            <a:r>
              <a:rPr lang="en-US" sz="3200" dirty="0">
                <a:effectLst/>
              </a:rPr>
              <a:t>, each mounted with a RGB-D camera as the primary sensor of the system, a processor, flight controller, and an IMU sensor with the same operations to generate a single coherent map.</a:t>
            </a:r>
          </a:p>
          <a:p>
            <a:pPr lvl="0"/>
            <a:r>
              <a:rPr lang="en-US" sz="3200" dirty="0">
                <a:effectLst/>
              </a:rPr>
              <a:t>To successfully achieve communication between the PC and on-board processor wirelessly</a:t>
            </a:r>
            <a:r>
              <a:rPr lang="en-US" sz="3200" dirty="0" smtClean="0">
                <a:effectLst/>
              </a:rPr>
              <a:t>.</a:t>
            </a:r>
            <a:endParaRPr lang="en-US" sz="3200" dirty="0">
              <a:effectLst/>
            </a:endParaRPr>
          </a:p>
        </p:txBody>
      </p:sp>
    </p:spTree>
    <p:extLst>
      <p:ext uri="{BB962C8B-B14F-4D97-AF65-F5344CB8AC3E}">
        <p14:creationId xmlns:p14="http://schemas.microsoft.com/office/powerpoint/2010/main" val="273976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Objectives:</a:t>
            </a:r>
            <a:endParaRPr lang="en-US" dirty="0"/>
          </a:p>
        </p:txBody>
      </p:sp>
      <p:sp>
        <p:nvSpPr>
          <p:cNvPr id="3" name="Content Placeholder 2"/>
          <p:cNvSpPr>
            <a:spLocks noGrp="1"/>
          </p:cNvSpPr>
          <p:nvPr>
            <p:ph idx="1"/>
          </p:nvPr>
        </p:nvSpPr>
        <p:spPr/>
        <p:txBody>
          <a:bodyPr>
            <a:normAutofit lnSpcReduction="10000"/>
          </a:bodyPr>
          <a:lstStyle/>
          <a:p>
            <a:pPr lvl="0"/>
            <a:r>
              <a:rPr lang="en-US" sz="3200" dirty="0">
                <a:effectLst/>
              </a:rPr>
              <a:t>To implement a 2D </a:t>
            </a:r>
            <a:r>
              <a:rPr lang="en-US" sz="3200" dirty="0" err="1">
                <a:effectLst/>
              </a:rPr>
              <a:t>vSLAM</a:t>
            </a:r>
            <a:r>
              <a:rPr lang="en-US" sz="3200" dirty="0">
                <a:effectLst/>
              </a:rPr>
              <a:t> algorithm to produce the global map of the environment and the robot’s location in the map.</a:t>
            </a:r>
          </a:p>
          <a:p>
            <a:pPr lvl="0"/>
            <a:r>
              <a:rPr lang="en-US" sz="3200" dirty="0">
                <a:effectLst/>
              </a:rPr>
              <a:t>To program a GUI that presents the 2D map of a single floor without prior information of the area to be mapped by the cooperating </a:t>
            </a:r>
            <a:r>
              <a:rPr lang="en-US" sz="3200" dirty="0" err="1">
                <a:effectLst/>
              </a:rPr>
              <a:t>quadrotors</a:t>
            </a:r>
            <a:r>
              <a:rPr lang="en-US" sz="3200" dirty="0">
                <a:effectLst/>
              </a:rPr>
              <a:t>.</a:t>
            </a:r>
          </a:p>
        </p:txBody>
      </p:sp>
    </p:spTree>
    <p:extLst>
      <p:ext uri="{BB962C8B-B14F-4D97-AF65-F5344CB8AC3E}">
        <p14:creationId xmlns:p14="http://schemas.microsoft.com/office/powerpoint/2010/main" val="127850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Objectives:</a:t>
            </a:r>
            <a:endParaRPr lang="en-US" dirty="0"/>
          </a:p>
        </p:txBody>
      </p:sp>
      <p:sp>
        <p:nvSpPr>
          <p:cNvPr id="3" name="Content Placeholder 2"/>
          <p:cNvSpPr>
            <a:spLocks noGrp="1"/>
          </p:cNvSpPr>
          <p:nvPr>
            <p:ph idx="1"/>
          </p:nvPr>
        </p:nvSpPr>
        <p:spPr/>
        <p:txBody>
          <a:bodyPr>
            <a:normAutofit fontScale="92500" lnSpcReduction="20000"/>
          </a:bodyPr>
          <a:lstStyle/>
          <a:p>
            <a:pPr lvl="0"/>
            <a:r>
              <a:rPr lang="en-US" sz="3200" dirty="0">
                <a:effectLst/>
              </a:rPr>
              <a:t>To test the whole process ten (10) times in three (3) indoor environments in both single and co-operative modes which amounts to a total of sixty (60) trials overall. </a:t>
            </a:r>
          </a:p>
          <a:p>
            <a:pPr lvl="0"/>
            <a:r>
              <a:rPr lang="en-US" sz="3200" dirty="0">
                <a:effectLst/>
              </a:rPr>
              <a:t>To quantify the improvement of the co-operative mode over the single mode based on the scanning time measurement across all trials. </a:t>
            </a:r>
          </a:p>
        </p:txBody>
      </p:sp>
    </p:spTree>
    <p:extLst>
      <p:ext uri="{BB962C8B-B14F-4D97-AF65-F5344CB8AC3E}">
        <p14:creationId xmlns:p14="http://schemas.microsoft.com/office/powerpoint/2010/main" val="128033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Scope and Delimitation</a:t>
            </a:r>
            <a:endParaRPr lang="en-US" dirty="0"/>
          </a:p>
        </p:txBody>
      </p:sp>
      <p:sp>
        <p:nvSpPr>
          <p:cNvPr id="3" name="Content Placeholder 2"/>
          <p:cNvSpPr>
            <a:spLocks noGrp="1"/>
          </p:cNvSpPr>
          <p:nvPr>
            <p:ph idx="1"/>
          </p:nvPr>
        </p:nvSpPr>
        <p:spPr/>
        <p:txBody>
          <a:bodyPr/>
          <a:lstStyle/>
          <a:p>
            <a:r>
              <a:rPr lang="en-US" dirty="0" smtClean="0"/>
              <a:t>Only two </a:t>
            </a:r>
            <a:r>
              <a:rPr lang="en-US" dirty="0"/>
              <a:t>(2) </a:t>
            </a:r>
            <a:r>
              <a:rPr lang="en-US" dirty="0" err="1"/>
              <a:t>quadrotors</a:t>
            </a:r>
            <a:r>
              <a:rPr lang="en-US" dirty="0"/>
              <a:t> are to be </a:t>
            </a:r>
            <a:r>
              <a:rPr lang="en-US" dirty="0" smtClean="0"/>
              <a:t>employed.</a:t>
            </a:r>
            <a:endParaRPr lang="en-US" dirty="0"/>
          </a:p>
          <a:p>
            <a:r>
              <a:rPr lang="en-US" dirty="0"/>
              <a:t>Controlled working </a:t>
            </a:r>
            <a:r>
              <a:rPr lang="en-US" dirty="0" smtClean="0"/>
              <a:t>environment (e.g. static, lighted and indoor environment)</a:t>
            </a:r>
            <a:endParaRPr lang="en-US" dirty="0"/>
          </a:p>
          <a:p>
            <a:r>
              <a:rPr lang="en-US" dirty="0" smtClean="0"/>
              <a:t>Exploration is limited within Wi-Fi signal range and on a single floor.</a:t>
            </a:r>
            <a:endParaRPr lang="en-US" dirty="0"/>
          </a:p>
          <a:p>
            <a:r>
              <a:rPr lang="en-US" dirty="0" smtClean="0"/>
              <a:t>Autonomous operation greatly depends on the localization. </a:t>
            </a:r>
            <a:endParaRPr lang="en-US" dirty="0"/>
          </a:p>
          <a:p>
            <a:r>
              <a:rPr lang="en-US" dirty="0" smtClean="0"/>
              <a:t>Since the study focuses on the application use of </a:t>
            </a:r>
            <a:r>
              <a:rPr lang="en-US" dirty="0" err="1" smtClean="0"/>
              <a:t>quadrotors</a:t>
            </a:r>
            <a:r>
              <a:rPr lang="en-US" dirty="0" smtClean="0"/>
              <a:t>, the design of an original flight control system is not of concern in this study.</a:t>
            </a:r>
            <a:endParaRPr lang="en-US" dirty="0"/>
          </a:p>
        </p:txBody>
      </p:sp>
    </p:spTree>
    <p:extLst>
      <p:ext uri="{BB962C8B-B14F-4D97-AF65-F5344CB8AC3E}">
        <p14:creationId xmlns:p14="http://schemas.microsoft.com/office/powerpoint/2010/main" val="229101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76567" y="1935921"/>
            <a:ext cx="4185634"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Odroid</a:t>
            </a:r>
            <a:r>
              <a:rPr lang="en-US" dirty="0" smtClean="0"/>
              <a:t> U3</a:t>
            </a:r>
          </a:p>
          <a:p>
            <a:pPr marL="285750" indent="-285750">
              <a:buFont typeface="Arial" panose="020B0604020202020204" pitchFamily="34" charset="0"/>
              <a:buChar char="•"/>
            </a:pPr>
            <a:r>
              <a:rPr lang="en-US" dirty="0" err="1" smtClean="0"/>
              <a:t>Odroid</a:t>
            </a:r>
            <a:r>
              <a:rPr lang="en-US" dirty="0" smtClean="0"/>
              <a:t> U3 I/O Shield</a:t>
            </a:r>
          </a:p>
          <a:p>
            <a:pPr marL="285750" indent="-285750">
              <a:buFont typeface="Arial" panose="020B0604020202020204" pitchFamily="34" charset="0"/>
              <a:buChar char="•"/>
            </a:pPr>
            <a:r>
              <a:rPr lang="en-US" dirty="0" err="1" smtClean="0"/>
              <a:t>WiFi</a:t>
            </a:r>
            <a:r>
              <a:rPr lang="en-US" dirty="0" smtClean="0"/>
              <a:t> dongle</a:t>
            </a:r>
          </a:p>
          <a:p>
            <a:pPr marL="285750" indent="-285750">
              <a:buFont typeface="Arial" panose="020B0604020202020204" pitchFamily="34" charset="0"/>
              <a:buChar char="•"/>
            </a:pPr>
            <a:r>
              <a:rPr lang="en-US" dirty="0" err="1" smtClean="0"/>
              <a:t>Xtion</a:t>
            </a:r>
            <a:r>
              <a:rPr lang="en-US" dirty="0" smtClean="0"/>
              <a:t> Pro Live</a:t>
            </a:r>
          </a:p>
          <a:p>
            <a:pPr marL="285750" indent="-285750">
              <a:buFont typeface="Arial" panose="020B0604020202020204" pitchFamily="34" charset="0"/>
              <a:buChar char="•"/>
            </a:pPr>
            <a:r>
              <a:rPr lang="en-US" dirty="0" smtClean="0"/>
              <a:t>Ultrasonic Sensor</a:t>
            </a:r>
          </a:p>
          <a:p>
            <a:pPr marL="285750" indent="-285750">
              <a:buFont typeface="Arial" panose="020B0604020202020204" pitchFamily="34" charset="0"/>
              <a:buChar char="•"/>
            </a:pPr>
            <a:r>
              <a:rPr lang="en-US" dirty="0" err="1" smtClean="0"/>
              <a:t>Lipo</a:t>
            </a:r>
            <a:r>
              <a:rPr lang="en-US" dirty="0" smtClean="0"/>
              <a:t> Battery</a:t>
            </a:r>
            <a:endParaRPr lang="en-US" dirty="0"/>
          </a:p>
        </p:txBody>
      </p:sp>
      <p:sp>
        <p:nvSpPr>
          <p:cNvPr id="7" name="Title 1"/>
          <p:cNvSpPr txBox="1">
            <a:spLocks/>
          </p:cNvSpPr>
          <p:nvPr/>
        </p:nvSpPr>
        <p:spPr>
          <a:xfrm>
            <a:off x="913795" y="609600"/>
            <a:ext cx="10353761" cy="132632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smtClean="0"/>
              <a:t>Hardware interfaces for </a:t>
            </a:r>
            <a:r>
              <a:rPr lang="en-US" dirty="0" err="1" smtClean="0"/>
              <a:t>uavs</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795" y="1935921"/>
            <a:ext cx="6562772" cy="4922079"/>
          </a:xfrm>
          <a:prstGeom prst="rect">
            <a:avLst/>
          </a:prstGeom>
        </p:spPr>
      </p:pic>
      <p:sp>
        <p:nvSpPr>
          <p:cNvPr id="16" name="Rounded Rectangle 15"/>
          <p:cNvSpPr/>
          <p:nvPr/>
        </p:nvSpPr>
        <p:spPr>
          <a:xfrm>
            <a:off x="3100477" y="3546954"/>
            <a:ext cx="2395471" cy="79849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5495948" y="2112135"/>
            <a:ext cx="2102587" cy="143481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3074895" y="4345444"/>
            <a:ext cx="2395471" cy="57428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5495948" y="2382592"/>
            <a:ext cx="2102588" cy="196285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ounded Rectangle 22"/>
          <p:cNvSpPr/>
          <p:nvPr/>
        </p:nvSpPr>
        <p:spPr>
          <a:xfrm>
            <a:off x="3259798" y="3546954"/>
            <a:ext cx="891974" cy="315089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4151772" y="2651003"/>
            <a:ext cx="3472346" cy="99371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1642175" y="2189271"/>
            <a:ext cx="5132112" cy="119753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endCxn id="27" idx="3"/>
          </p:cNvCxnSpPr>
          <p:nvPr/>
        </p:nvCxnSpPr>
        <p:spPr>
          <a:xfrm flipH="1" flipV="1">
            <a:off x="6774287" y="2788037"/>
            <a:ext cx="866980" cy="13062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29"/>
          <p:cNvSpPr/>
          <p:nvPr/>
        </p:nvSpPr>
        <p:spPr>
          <a:xfrm>
            <a:off x="3475584" y="6078828"/>
            <a:ext cx="1994782" cy="77917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a:off x="5434964" y="3217673"/>
            <a:ext cx="2206304" cy="29718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3702591" y="3772052"/>
            <a:ext cx="570039" cy="67115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1958393" y="5731704"/>
            <a:ext cx="4209003" cy="92831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p:nvPr/>
        </p:nvCxnSpPr>
        <p:spPr>
          <a:xfrm flipH="1">
            <a:off x="6067345" y="3485328"/>
            <a:ext cx="1531190" cy="2281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613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6"/>
                                        </p:tgtEl>
                                      </p:cBhvr>
                                    </p:animEffect>
                                    <p:set>
                                      <p:cBhvr>
                                        <p:cTn id="15" dur="1" fill="hold">
                                          <p:stCondLst>
                                            <p:cond delay="499"/>
                                          </p:stCondLst>
                                        </p:cTn>
                                        <p:tgtEl>
                                          <p:spTgt spid="16"/>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8"/>
                                        </p:tgtEl>
                                      </p:cBhvr>
                                    </p:animEffect>
                                    <p:set>
                                      <p:cBhvr>
                                        <p:cTn id="18" dur="1" fill="hold">
                                          <p:stCondLst>
                                            <p:cond delay="499"/>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9"/>
                                        </p:tgtEl>
                                      </p:cBhvr>
                                    </p:animEffect>
                                    <p:set>
                                      <p:cBhvr>
                                        <p:cTn id="31" dur="1" fill="hold">
                                          <p:stCondLst>
                                            <p:cond delay="499"/>
                                          </p:stCondLst>
                                        </p:cTn>
                                        <p:tgtEl>
                                          <p:spTgt spid="1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4"/>
                                        </p:tgtEl>
                                      </p:cBhvr>
                                    </p:animEffect>
                                    <p:set>
                                      <p:cBhvr>
                                        <p:cTn id="50" dur="1" fill="hold">
                                          <p:stCondLst>
                                            <p:cond delay="499"/>
                                          </p:stCondLst>
                                        </p:cTn>
                                        <p:tgtEl>
                                          <p:spTgt spid="2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27"/>
                                        </p:tgtEl>
                                      </p:cBhvr>
                                    </p:animEffect>
                                    <p:set>
                                      <p:cBhvr>
                                        <p:cTn id="66" dur="1" fill="hold">
                                          <p:stCondLst>
                                            <p:cond delay="499"/>
                                          </p:stCondLst>
                                        </p:cTn>
                                        <p:tgtEl>
                                          <p:spTgt spid="27"/>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28"/>
                                        </p:tgtEl>
                                      </p:cBhvr>
                                    </p:animEffect>
                                    <p:set>
                                      <p:cBhvr>
                                        <p:cTn id="69" dur="1" fill="hold">
                                          <p:stCondLst>
                                            <p:cond delay="499"/>
                                          </p:stCondLst>
                                        </p:cTn>
                                        <p:tgtEl>
                                          <p:spTgt spid="28"/>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4"/>
                                        </p:tgtEl>
                                      </p:cBhvr>
                                    </p:animEffect>
                                    <p:set>
                                      <p:cBhvr>
                                        <p:cTn id="72" dur="1" fill="hold">
                                          <p:stCondLst>
                                            <p:cond delay="499"/>
                                          </p:stCondLst>
                                        </p:cTn>
                                        <p:tgtEl>
                                          <p:spTgt spid="34"/>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xit" presetSubtype="0" fill="hold" grpId="1" nodeType="clickEffect">
                                  <p:stCondLst>
                                    <p:cond delay="0"/>
                                  </p:stCondLst>
                                  <p:childTnLst>
                                    <p:animEffect transition="out" filter="fade">
                                      <p:cBhvr>
                                        <p:cTn id="84" dur="500"/>
                                        <p:tgtEl>
                                          <p:spTgt spid="30"/>
                                        </p:tgtEl>
                                      </p:cBhvr>
                                    </p:animEffect>
                                    <p:set>
                                      <p:cBhvr>
                                        <p:cTn id="85" dur="1" fill="hold">
                                          <p:stCondLst>
                                            <p:cond delay="499"/>
                                          </p:stCondLst>
                                        </p:cTn>
                                        <p:tgtEl>
                                          <p:spTgt spid="30"/>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500"/>
                                        <p:tgtEl>
                                          <p:spTgt spid="31"/>
                                        </p:tgtEl>
                                      </p:cBhvr>
                                    </p:animEffect>
                                    <p:set>
                                      <p:cBhvr>
                                        <p:cTn id="88" dur="1" fill="hold">
                                          <p:stCondLst>
                                            <p:cond delay="499"/>
                                          </p:stCondLst>
                                        </p:cTn>
                                        <p:tgtEl>
                                          <p:spTgt spid="31"/>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35"/>
                                        </p:tgtEl>
                                        <p:attrNameLst>
                                          <p:attrName>style.visibility</p:attrName>
                                        </p:attrNameLst>
                                      </p:cBhvr>
                                      <p:to>
                                        <p:strVal val="visible"/>
                                      </p:to>
                                    </p:set>
                                    <p:animEffect transition="in" filter="fade">
                                      <p:cBhvr>
                                        <p:cTn id="93" dur="500"/>
                                        <p:tgtEl>
                                          <p:spTgt spid="35"/>
                                        </p:tgtEl>
                                      </p:cBhvr>
                                    </p:animEffect>
                                  </p:childTnLst>
                                </p:cTn>
                              </p:par>
                              <p:par>
                                <p:cTn id="94" presetID="10" presetClass="entr" presetSubtype="0" fill="hold" nodeType="withEffect">
                                  <p:stCondLst>
                                    <p:cond delay="0"/>
                                  </p:stCondLst>
                                  <p:childTnLst>
                                    <p:set>
                                      <p:cBhvr>
                                        <p:cTn id="95" dur="1" fill="hold">
                                          <p:stCondLst>
                                            <p:cond delay="0"/>
                                          </p:stCondLst>
                                        </p:cTn>
                                        <p:tgtEl>
                                          <p:spTgt spid="36"/>
                                        </p:tgtEl>
                                        <p:attrNameLst>
                                          <p:attrName>style.visibility</p:attrName>
                                        </p:attrNameLst>
                                      </p:cBhvr>
                                      <p:to>
                                        <p:strVal val="visible"/>
                                      </p:to>
                                    </p:set>
                                    <p:animEffect transition="in" filter="fade">
                                      <p:cBhvr>
                                        <p:cTn id="96" dur="500"/>
                                        <p:tgtEl>
                                          <p:spTgt spid="3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xit" presetSubtype="0" fill="hold" grpId="1" nodeType="clickEffect">
                                  <p:stCondLst>
                                    <p:cond delay="0"/>
                                  </p:stCondLst>
                                  <p:childTnLst>
                                    <p:animEffect transition="out" filter="fade">
                                      <p:cBhvr>
                                        <p:cTn id="100" dur="500"/>
                                        <p:tgtEl>
                                          <p:spTgt spid="35"/>
                                        </p:tgtEl>
                                      </p:cBhvr>
                                    </p:animEffect>
                                    <p:set>
                                      <p:cBhvr>
                                        <p:cTn id="101" dur="1" fill="hold">
                                          <p:stCondLst>
                                            <p:cond delay="499"/>
                                          </p:stCondLst>
                                        </p:cTn>
                                        <p:tgtEl>
                                          <p:spTgt spid="35"/>
                                        </p:tgtEl>
                                        <p:attrNameLst>
                                          <p:attrName>style.visibility</p:attrName>
                                        </p:attrNameLst>
                                      </p:cBhvr>
                                      <p:to>
                                        <p:strVal val="hidden"/>
                                      </p:to>
                                    </p:set>
                                  </p:childTnLst>
                                </p:cTn>
                              </p:par>
                              <p:par>
                                <p:cTn id="102" presetID="10" presetClass="exit" presetSubtype="0" fill="hold" nodeType="withEffect">
                                  <p:stCondLst>
                                    <p:cond delay="0"/>
                                  </p:stCondLst>
                                  <p:childTnLst>
                                    <p:animEffect transition="out" filter="fade">
                                      <p:cBhvr>
                                        <p:cTn id="103" dur="500"/>
                                        <p:tgtEl>
                                          <p:spTgt spid="36"/>
                                        </p:tgtEl>
                                      </p:cBhvr>
                                    </p:animEffect>
                                    <p:set>
                                      <p:cBhvr>
                                        <p:cTn id="104"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animBg="1"/>
      <p:bldP spid="19" grpId="1" animBg="1"/>
      <p:bldP spid="23" grpId="0" animBg="1"/>
      <p:bldP spid="23" grpId="1" animBg="1"/>
      <p:bldP spid="27" grpId="0" animBg="1"/>
      <p:bldP spid="27" grpId="1" animBg="1"/>
      <p:bldP spid="30" grpId="0" animBg="1"/>
      <p:bldP spid="30" grpId="1" animBg="1"/>
      <p:bldP spid="34" grpId="0" animBg="1"/>
      <p:bldP spid="34" grpId="1" animBg="1"/>
      <p:bldP spid="35" grpId="0" animBg="1"/>
      <p:bldP spid="3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76567" y="1935919"/>
            <a:ext cx="4185634"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IMU</a:t>
            </a:r>
          </a:p>
          <a:p>
            <a:pPr marL="285750" indent="-285750">
              <a:buFont typeface="Arial" panose="020B0604020202020204" pitchFamily="34" charset="0"/>
              <a:buChar char="•"/>
            </a:pPr>
            <a:r>
              <a:rPr lang="en-US" dirty="0" smtClean="0"/>
              <a:t>Flight Controller</a:t>
            </a:r>
          </a:p>
        </p:txBody>
      </p:sp>
      <p:sp>
        <p:nvSpPr>
          <p:cNvPr id="9" name="Title 1"/>
          <p:cNvSpPr txBox="1">
            <a:spLocks/>
          </p:cNvSpPr>
          <p:nvPr/>
        </p:nvSpPr>
        <p:spPr>
          <a:xfrm>
            <a:off x="913795" y="609600"/>
            <a:ext cx="10353761" cy="132632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smtClean="0"/>
              <a:t>Hardware interfaces for </a:t>
            </a:r>
            <a:r>
              <a:rPr lang="en-US" dirty="0" err="1" smtClean="0"/>
              <a:t>uavs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795" y="1935920"/>
            <a:ext cx="6562772" cy="4922079"/>
          </a:xfrm>
          <a:prstGeom prst="rect">
            <a:avLst/>
          </a:prstGeom>
        </p:spPr>
      </p:pic>
      <p:sp>
        <p:nvSpPr>
          <p:cNvPr id="8" name="Rounded Rectangle 7"/>
          <p:cNvSpPr/>
          <p:nvPr/>
        </p:nvSpPr>
        <p:spPr>
          <a:xfrm>
            <a:off x="3709850" y="3526971"/>
            <a:ext cx="1227909" cy="35269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H="1">
            <a:off x="4937759" y="2129246"/>
            <a:ext cx="2664824" cy="139772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422469" y="4802898"/>
            <a:ext cx="2012495" cy="120601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H="1">
            <a:off x="5342709" y="2390503"/>
            <a:ext cx="2259875" cy="252113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096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animBg="1"/>
      <p:bldP spid="1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476567" y="1935919"/>
            <a:ext cx="4185634"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I/O Shield Breakout board</a:t>
            </a:r>
          </a:p>
          <a:p>
            <a:pPr marL="285750" indent="-285750">
              <a:buFont typeface="Arial" panose="020B0604020202020204" pitchFamily="34" charset="0"/>
              <a:buChar char="•"/>
            </a:pPr>
            <a:r>
              <a:rPr lang="en-US" dirty="0" smtClean="0"/>
              <a:t>Battery Monitoring System</a:t>
            </a:r>
          </a:p>
          <a:p>
            <a:pPr marL="285750" indent="-285750">
              <a:buFont typeface="Arial" panose="020B0604020202020204" pitchFamily="34" charset="0"/>
              <a:buChar char="•"/>
            </a:pPr>
            <a:r>
              <a:rPr lang="en-US" dirty="0" smtClean="0"/>
              <a:t>Versatile Unit</a:t>
            </a:r>
          </a:p>
          <a:p>
            <a:pPr marL="285750" indent="-285750">
              <a:buFont typeface="Arial" panose="020B0604020202020204" pitchFamily="34" charset="0"/>
              <a:buChar char="•"/>
            </a:pPr>
            <a:r>
              <a:rPr lang="en-US" dirty="0" smtClean="0"/>
              <a:t>ESCs</a:t>
            </a:r>
          </a:p>
          <a:p>
            <a:pPr marL="285750" indent="-285750">
              <a:buFont typeface="Arial" panose="020B0604020202020204" pitchFamily="34" charset="0"/>
              <a:buChar char="•"/>
            </a:pPr>
            <a:r>
              <a:rPr lang="en-US" dirty="0" smtClean="0"/>
              <a:t>Motor</a:t>
            </a:r>
          </a:p>
        </p:txBody>
      </p:sp>
      <p:sp>
        <p:nvSpPr>
          <p:cNvPr id="7" name="Title 1"/>
          <p:cNvSpPr txBox="1">
            <a:spLocks/>
          </p:cNvSpPr>
          <p:nvPr/>
        </p:nvSpPr>
        <p:spPr>
          <a:xfrm>
            <a:off x="913795" y="609600"/>
            <a:ext cx="10353761" cy="1326321"/>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4800" b="1" i="0" kern="1200" cap="all">
                <a:solidFill>
                  <a:schemeClr val="tx1"/>
                </a:solidFill>
                <a:effectLst>
                  <a:outerShdw blurRad="50800" dist="63500" dir="2700000" algn="tl" rotWithShape="0">
                    <a:srgbClr val="000000">
                      <a:alpha val="48000"/>
                    </a:srgbClr>
                  </a:outerShdw>
                </a:effectLst>
                <a:latin typeface="+mj-lt"/>
                <a:ea typeface="+mj-ea"/>
                <a:cs typeface="+mj-cs"/>
              </a:defRPr>
            </a:lvl1pPr>
          </a:lstStyle>
          <a:p>
            <a:r>
              <a:rPr lang="en-US" dirty="0" smtClean="0"/>
              <a:t>Hardware interfaces for </a:t>
            </a:r>
            <a:r>
              <a:rPr lang="en-US" dirty="0" err="1" smtClean="0"/>
              <a:t>uavs</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795" y="1935920"/>
            <a:ext cx="6562772" cy="4922079"/>
          </a:xfrm>
          <a:prstGeom prst="rect">
            <a:avLst/>
          </a:prstGeom>
        </p:spPr>
      </p:pic>
      <p:sp>
        <p:nvSpPr>
          <p:cNvPr id="11" name="Rounded Rectangle 10"/>
          <p:cNvSpPr/>
          <p:nvPr/>
        </p:nvSpPr>
        <p:spPr>
          <a:xfrm rot="648223">
            <a:off x="1431981" y="4259884"/>
            <a:ext cx="2673106" cy="105329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H="1">
            <a:off x="4066299" y="2116183"/>
            <a:ext cx="3549347" cy="24514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3068908" y="4567600"/>
            <a:ext cx="471126" cy="77917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H="1">
            <a:off x="3526972" y="2416629"/>
            <a:ext cx="4063411" cy="215097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rot="554310">
            <a:off x="4356554" y="5167110"/>
            <a:ext cx="1333216" cy="779172"/>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H="1">
            <a:off x="5710054" y="2677886"/>
            <a:ext cx="1889052" cy="266888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733491" y="3503050"/>
            <a:ext cx="1464018" cy="952771"/>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H="1">
            <a:off x="6153545" y="2964128"/>
            <a:ext cx="1445561" cy="5466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6363266" y="2498145"/>
            <a:ext cx="1002869" cy="1277756"/>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flipH="1" flipV="1">
            <a:off x="7330734" y="3107375"/>
            <a:ext cx="259649" cy="13344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72225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17"/>
                                        </p:tgtEl>
                                      </p:cBhvr>
                                    </p:animEffect>
                                    <p:set>
                                      <p:cBhvr>
                                        <p:cTn id="34" dur="1" fill="hold">
                                          <p:stCondLst>
                                            <p:cond delay="499"/>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par>
                                <p:cTn id="40" presetID="10" presetClass="entr" presetSubtype="0" fill="hold"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1"/>
                                        </p:tgtEl>
                                      </p:cBhvr>
                                    </p:animEffect>
                                    <p:set>
                                      <p:cBhvr>
                                        <p:cTn id="47" dur="1" fill="hold">
                                          <p:stCondLst>
                                            <p:cond delay="499"/>
                                          </p:stCondLst>
                                        </p:cTn>
                                        <p:tgtEl>
                                          <p:spTgt spid="21"/>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22"/>
                                        </p:tgtEl>
                                      </p:cBhvr>
                                    </p:animEffect>
                                    <p:set>
                                      <p:cBhvr>
                                        <p:cTn id="50" dur="1" fill="hold">
                                          <p:stCondLst>
                                            <p:cond delay="499"/>
                                          </p:stCondLst>
                                        </p:cTn>
                                        <p:tgtEl>
                                          <p:spTgt spid="22"/>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500"/>
                                        <p:tgtEl>
                                          <p:spTgt spid="2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6"/>
                                        </p:tgtEl>
                                      </p:cBhvr>
                                    </p:animEffect>
                                    <p:set>
                                      <p:cBhvr>
                                        <p:cTn id="63" dur="1" fill="hold">
                                          <p:stCondLst>
                                            <p:cond delay="499"/>
                                          </p:stCondLst>
                                        </p:cTn>
                                        <p:tgtEl>
                                          <p:spTgt spid="26"/>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7"/>
                                        </p:tgtEl>
                                      </p:cBhvr>
                                    </p:animEffect>
                                    <p:set>
                                      <p:cBhvr>
                                        <p:cTn id="66" dur="1" fill="hold">
                                          <p:stCondLst>
                                            <p:cond delay="499"/>
                                          </p:stCondLst>
                                        </p:cTn>
                                        <p:tgtEl>
                                          <p:spTgt spid="2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nodeType="with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grpId="1" nodeType="clickEffect">
                                  <p:stCondLst>
                                    <p:cond delay="0"/>
                                  </p:stCondLst>
                                  <p:childTnLst>
                                    <p:animEffect transition="out" filter="fade">
                                      <p:cBhvr>
                                        <p:cTn id="78" dur="500"/>
                                        <p:tgtEl>
                                          <p:spTgt spid="31"/>
                                        </p:tgtEl>
                                      </p:cBhvr>
                                    </p:animEffect>
                                    <p:set>
                                      <p:cBhvr>
                                        <p:cTn id="79" dur="1" fill="hold">
                                          <p:stCondLst>
                                            <p:cond delay="499"/>
                                          </p:stCondLst>
                                        </p:cTn>
                                        <p:tgtEl>
                                          <p:spTgt spid="31"/>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500"/>
                                        <p:tgtEl>
                                          <p:spTgt spid="32"/>
                                        </p:tgtEl>
                                      </p:cBhvr>
                                    </p:animEffect>
                                    <p:set>
                                      <p:cBhvr>
                                        <p:cTn id="82" dur="1" fill="hold">
                                          <p:stCondLst>
                                            <p:cond delay="499"/>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6" grpId="0" animBg="1"/>
      <p:bldP spid="16" grpId="1" animBg="1"/>
      <p:bldP spid="21" grpId="0" animBg="1"/>
      <p:bldP spid="21" grpId="1" animBg="1"/>
      <p:bldP spid="26" grpId="0" animBg="1"/>
      <p:bldP spid="26" grpId="1" animBg="1"/>
      <p:bldP spid="31" grpId="0" animBg="1"/>
      <p:bldP spid="3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Minor Developments</a:t>
            </a:r>
            <a:endParaRPr lang="en-US" dirty="0"/>
          </a:p>
        </p:txBody>
      </p:sp>
      <p:pic>
        <p:nvPicPr>
          <p:cNvPr id="4" name="Content Placeholder 3"/>
          <p:cNvPicPr>
            <a:picLocks noGrp="1" noChangeAspect="1"/>
          </p:cNvPicPr>
          <p:nvPr>
            <p:ph idx="1"/>
          </p:nvPr>
        </p:nvPicPr>
        <p:blipFill>
          <a:blip r:embed="rId3"/>
          <a:stretch>
            <a:fillRect/>
          </a:stretch>
        </p:blipFill>
        <p:spPr>
          <a:xfrm>
            <a:off x="2351158" y="2095500"/>
            <a:ext cx="7480159" cy="3695700"/>
          </a:xfrm>
          <a:prstGeom prst="rect">
            <a:avLst/>
          </a:prstGeom>
        </p:spPr>
      </p:pic>
    </p:spTree>
    <p:extLst>
      <p:ext uri="{BB962C8B-B14F-4D97-AF65-F5344CB8AC3E}">
        <p14:creationId xmlns:p14="http://schemas.microsoft.com/office/powerpoint/2010/main" val="198159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371" y="2548128"/>
            <a:ext cx="10353761" cy="1326321"/>
          </a:xfrm>
        </p:spPr>
        <p:txBody>
          <a:bodyPr/>
          <a:lstStyle/>
          <a:p>
            <a:r>
              <a:rPr lang="en-GB" dirty="0" smtClean="0"/>
              <a:t>Major Developments</a:t>
            </a:r>
            <a:endParaRPr lang="en-US" dirty="0"/>
          </a:p>
        </p:txBody>
      </p:sp>
    </p:spTree>
    <p:extLst>
      <p:ext uri="{BB962C8B-B14F-4D97-AF65-F5344CB8AC3E}">
        <p14:creationId xmlns:p14="http://schemas.microsoft.com/office/powerpoint/2010/main" val="3560530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Presentation Overview:</a:t>
            </a:r>
            <a:endParaRPr lang="en-US" dirty="0"/>
          </a:p>
        </p:txBody>
      </p:sp>
      <p:sp>
        <p:nvSpPr>
          <p:cNvPr id="3" name="Content Placeholder 2"/>
          <p:cNvSpPr>
            <a:spLocks noGrp="1"/>
          </p:cNvSpPr>
          <p:nvPr>
            <p:ph idx="1"/>
          </p:nvPr>
        </p:nvSpPr>
        <p:spPr>
          <a:xfrm>
            <a:off x="913795" y="2096064"/>
            <a:ext cx="10353762" cy="4249872"/>
          </a:xfrm>
        </p:spPr>
        <p:txBody>
          <a:bodyPr>
            <a:normAutofit lnSpcReduction="10000"/>
          </a:bodyPr>
          <a:lstStyle/>
          <a:p>
            <a:r>
              <a:rPr lang="en-US" dirty="0" smtClean="0"/>
              <a:t>Introduction</a:t>
            </a:r>
          </a:p>
          <a:p>
            <a:r>
              <a:rPr lang="en-US" dirty="0" smtClean="0"/>
              <a:t>Statement of the Problem</a:t>
            </a:r>
          </a:p>
          <a:p>
            <a:r>
              <a:rPr lang="en-US" dirty="0" smtClean="0"/>
              <a:t>Objectives</a:t>
            </a:r>
          </a:p>
          <a:p>
            <a:r>
              <a:rPr lang="en-GB" dirty="0" smtClean="0"/>
              <a:t>Scope and Delimitations</a:t>
            </a:r>
            <a:endParaRPr lang="en-US" dirty="0" smtClean="0"/>
          </a:p>
          <a:p>
            <a:r>
              <a:rPr lang="en-US" dirty="0" smtClean="0"/>
              <a:t>Hardware Interfaces for UAVs</a:t>
            </a:r>
          </a:p>
          <a:p>
            <a:r>
              <a:rPr lang="en-US" dirty="0" smtClean="0"/>
              <a:t>Minor Developments</a:t>
            </a:r>
          </a:p>
          <a:p>
            <a:r>
              <a:rPr lang="en-US" dirty="0" smtClean="0"/>
              <a:t>Major Developments</a:t>
            </a:r>
          </a:p>
          <a:p>
            <a:r>
              <a:rPr lang="en-US" dirty="0" smtClean="0"/>
              <a:t>Data and Results</a:t>
            </a:r>
          </a:p>
          <a:p>
            <a:r>
              <a:rPr lang="en-US" dirty="0" smtClean="0"/>
              <a:t>Concluding Remarks</a:t>
            </a:r>
            <a:endParaRPr lang="en-US" dirty="0"/>
          </a:p>
        </p:txBody>
      </p:sp>
    </p:spTree>
    <p:extLst>
      <p:ext uri="{BB962C8B-B14F-4D97-AF65-F5344CB8AC3E}">
        <p14:creationId xmlns:p14="http://schemas.microsoft.com/office/powerpoint/2010/main" val="21552420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a:t> </a:t>
            </a:r>
            <a:r>
              <a:rPr lang="en-US" dirty="0" smtClean="0"/>
              <a:t>control</a:t>
            </a:r>
            <a:endParaRPr lang="en-US" dirty="0"/>
          </a:p>
        </p:txBody>
      </p:sp>
      <p:sp>
        <p:nvSpPr>
          <p:cNvPr id="3" name="Content Placeholder 2"/>
          <p:cNvSpPr>
            <a:spLocks noGrp="1"/>
          </p:cNvSpPr>
          <p:nvPr>
            <p:ph idx="1"/>
          </p:nvPr>
        </p:nvSpPr>
        <p:spPr/>
        <p:txBody>
          <a:bodyPr/>
          <a:lstStyle/>
          <a:p>
            <a:r>
              <a:rPr lang="en-US" dirty="0" smtClean="0"/>
              <a:t>The Conventional Way</a:t>
            </a:r>
          </a:p>
          <a:p>
            <a:pPr lvl="1"/>
            <a:r>
              <a:rPr lang="en-US" dirty="0" smtClean="0"/>
              <a:t>A Flight Controller receives commands of PWM signals from the receiver.</a:t>
            </a:r>
          </a:p>
          <a:p>
            <a:pPr lvl="1"/>
            <a:r>
              <a:rPr lang="en-US" dirty="0" smtClean="0"/>
              <a:t>These signals correspond to the stick positions of a radio transmitter.</a:t>
            </a:r>
          </a:p>
          <a:p>
            <a:pPr lvl="1"/>
            <a:r>
              <a:rPr lang="en-US" dirty="0" smtClean="0"/>
              <a:t>The signal consists of a servo command, a 1ms to 2ms pulse in a 20ms period.</a:t>
            </a:r>
          </a:p>
          <a:p>
            <a:pPr lvl="1"/>
            <a:r>
              <a:rPr lang="en-US" dirty="0" smtClean="0"/>
              <a:t>These commands are sent to four (4) channels, namely:</a:t>
            </a:r>
          </a:p>
          <a:p>
            <a:pPr lvl="2"/>
            <a:r>
              <a:rPr lang="en-US" dirty="0" smtClean="0"/>
              <a:t>Aileron – controls the roll</a:t>
            </a:r>
          </a:p>
          <a:p>
            <a:pPr lvl="2"/>
            <a:r>
              <a:rPr lang="en-US" dirty="0" smtClean="0"/>
              <a:t>Elevator – controls the pitch</a:t>
            </a:r>
          </a:p>
          <a:p>
            <a:pPr lvl="2"/>
            <a:r>
              <a:rPr lang="en-US" dirty="0" smtClean="0"/>
              <a:t>Throttle – controls the throttle</a:t>
            </a:r>
          </a:p>
          <a:p>
            <a:pPr lvl="2"/>
            <a:r>
              <a:rPr lang="en-US" dirty="0" smtClean="0"/>
              <a:t>Rudder – controls the yaw</a:t>
            </a:r>
            <a:endParaRPr lang="en-US" dirty="0"/>
          </a:p>
        </p:txBody>
      </p:sp>
    </p:spTree>
    <p:extLst>
      <p:ext uri="{BB962C8B-B14F-4D97-AF65-F5344CB8AC3E}">
        <p14:creationId xmlns:p14="http://schemas.microsoft.com/office/powerpoint/2010/main" val="397408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a:t> </a:t>
            </a:r>
            <a:r>
              <a:rPr lang="en-US" dirty="0" smtClean="0"/>
              <a:t>control</a:t>
            </a:r>
            <a:endParaRPr lang="en-US" dirty="0"/>
          </a:p>
        </p:txBody>
      </p:sp>
      <p:sp>
        <p:nvSpPr>
          <p:cNvPr id="3" name="Content Placeholder 2"/>
          <p:cNvSpPr>
            <a:spLocks noGrp="1"/>
          </p:cNvSpPr>
          <p:nvPr>
            <p:ph idx="1"/>
          </p:nvPr>
        </p:nvSpPr>
        <p:spPr/>
        <p:txBody>
          <a:bodyPr>
            <a:normAutofit lnSpcReduction="10000"/>
          </a:bodyPr>
          <a:lstStyle/>
          <a:p>
            <a:r>
              <a:rPr lang="en-US" dirty="0" smtClean="0"/>
              <a:t>Implemented </a:t>
            </a:r>
            <a:r>
              <a:rPr lang="en-US" dirty="0" err="1" smtClean="0"/>
              <a:t>quadrotor</a:t>
            </a:r>
            <a:r>
              <a:rPr lang="en-US" dirty="0" smtClean="0"/>
              <a:t> control</a:t>
            </a:r>
          </a:p>
          <a:p>
            <a:pPr lvl="1"/>
            <a:r>
              <a:rPr lang="en-US" dirty="0" smtClean="0"/>
              <a:t>The Flight Controller receives commands of PWM signals from the I/O Shield.</a:t>
            </a:r>
          </a:p>
          <a:p>
            <a:pPr lvl="1"/>
            <a:r>
              <a:rPr lang="en-US" dirty="0" smtClean="0"/>
              <a:t>The I/O Shield receives a value from 1000 to 2000 from the </a:t>
            </a:r>
            <a:r>
              <a:rPr lang="en-US" dirty="0" err="1" smtClean="0"/>
              <a:t>Odroid</a:t>
            </a:r>
            <a:r>
              <a:rPr lang="en-US" dirty="0" smtClean="0"/>
              <a:t> U3 which is translated to microseconds.</a:t>
            </a:r>
          </a:p>
          <a:p>
            <a:pPr lvl="1"/>
            <a:r>
              <a:rPr lang="en-US" dirty="0" smtClean="0"/>
              <a:t>The signal consists of a servo command, a 1ms to 2ms pulse in a 20ms period.</a:t>
            </a:r>
          </a:p>
          <a:p>
            <a:pPr lvl="1"/>
            <a:r>
              <a:rPr lang="en-US" dirty="0" smtClean="0"/>
              <a:t>These commands are sent to four (4) channels, namely:</a:t>
            </a:r>
          </a:p>
          <a:p>
            <a:pPr lvl="2"/>
            <a:r>
              <a:rPr lang="en-US" dirty="0" smtClean="0"/>
              <a:t>Aileron – controls the roll</a:t>
            </a:r>
          </a:p>
          <a:p>
            <a:pPr lvl="2"/>
            <a:r>
              <a:rPr lang="en-US" dirty="0" smtClean="0"/>
              <a:t>Elevator – controls the pitch</a:t>
            </a:r>
          </a:p>
          <a:p>
            <a:pPr lvl="2"/>
            <a:r>
              <a:rPr lang="en-US" dirty="0" smtClean="0"/>
              <a:t>Throttle – controls the throttle</a:t>
            </a:r>
          </a:p>
          <a:p>
            <a:pPr lvl="2"/>
            <a:r>
              <a:rPr lang="en-US" dirty="0" smtClean="0"/>
              <a:t>Rudder – controls the yaw</a:t>
            </a:r>
            <a:endParaRPr lang="en-US" dirty="0"/>
          </a:p>
        </p:txBody>
      </p:sp>
    </p:spTree>
    <p:extLst>
      <p:ext uri="{BB962C8B-B14F-4D97-AF65-F5344CB8AC3E}">
        <p14:creationId xmlns:p14="http://schemas.microsoft.com/office/powerpoint/2010/main" val="111206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500"/>
                                        <p:tgtEl>
                                          <p:spTgt spid="3">
                                            <p:txEl>
                                              <p:pRg st="5" end="5"/>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MULTI RGBDSLAM</a:t>
            </a:r>
            <a:endParaRPr lang="en-PH" dirty="0"/>
          </a:p>
        </p:txBody>
      </p:sp>
      <p:sp>
        <p:nvSpPr>
          <p:cNvPr id="3" name="Content Placeholder 2"/>
          <p:cNvSpPr>
            <a:spLocks noGrp="1"/>
          </p:cNvSpPr>
          <p:nvPr>
            <p:ph idx="1"/>
          </p:nvPr>
        </p:nvSpPr>
        <p:spPr/>
        <p:txBody>
          <a:bodyPr>
            <a:normAutofit/>
          </a:bodyPr>
          <a:lstStyle/>
          <a:p>
            <a:pPr algn="just"/>
            <a:r>
              <a:rPr lang="en-PH" dirty="0" smtClean="0"/>
              <a:t>a </a:t>
            </a:r>
            <a:r>
              <a:rPr lang="en-PH" dirty="0"/>
              <a:t>modified version of the RGBDSLAM, an open-source graph-based SLAM system that uses </a:t>
            </a:r>
            <a:r>
              <a:rPr lang="en-PH" dirty="0" smtClean="0"/>
              <a:t>an RGB-D </a:t>
            </a:r>
            <a:r>
              <a:rPr lang="en-PH" dirty="0"/>
              <a:t>camera to create a colored 3D representation of the </a:t>
            </a:r>
            <a:r>
              <a:rPr lang="en-PH" dirty="0" smtClean="0"/>
              <a:t>environment</a:t>
            </a:r>
            <a:endParaRPr lang="en-PH" dirty="0"/>
          </a:p>
        </p:txBody>
      </p:sp>
      <p:pic>
        <p:nvPicPr>
          <p:cNvPr id="1026" name="Picture 2" descr="http://cfile24.uf.tistory.com/image/03634C455098672B2DFE4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1732" y="2976111"/>
            <a:ext cx="4080782" cy="2975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4915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MULTI RGBDSLAM</a:t>
            </a:r>
          </a:p>
        </p:txBody>
      </p:sp>
      <p:sp>
        <p:nvSpPr>
          <p:cNvPr id="3" name="Content Placeholder 2"/>
          <p:cNvSpPr>
            <a:spLocks noGrp="1"/>
          </p:cNvSpPr>
          <p:nvPr>
            <p:ph idx="1"/>
          </p:nvPr>
        </p:nvSpPr>
        <p:spPr/>
        <p:txBody>
          <a:bodyPr/>
          <a:lstStyle/>
          <a:p>
            <a:pPr algn="just"/>
            <a:r>
              <a:rPr lang="en-PH" dirty="0"/>
              <a:t>u</a:t>
            </a:r>
            <a:r>
              <a:rPr lang="en-PH" dirty="0" smtClean="0"/>
              <a:t>ses </a:t>
            </a:r>
            <a:r>
              <a:rPr lang="en-PH" dirty="0"/>
              <a:t>the General (Hyper) Graph Optimization (g2o) library to store and optimize the graph of SLAM system</a:t>
            </a:r>
          </a:p>
          <a:p>
            <a:pPr algn="just"/>
            <a:r>
              <a:rPr lang="en-PH" dirty="0"/>
              <a:t>uses the Point Cloud Library (PCL) to visualize the RGB and depth images in 3D</a:t>
            </a:r>
          </a:p>
          <a:p>
            <a:endParaRPr lang="en-PH" dirty="0"/>
          </a:p>
        </p:txBody>
      </p:sp>
      <p:pic>
        <p:nvPicPr>
          <p:cNvPr id="4" name="Picture" descr="A description..."/>
          <p:cNvPicPr/>
          <p:nvPr/>
        </p:nvPicPr>
        <p:blipFill>
          <a:blip r:embed="rId2"/>
          <a:srcRect/>
          <a:stretch>
            <a:fillRect/>
          </a:stretch>
        </p:blipFill>
        <p:spPr bwMode="auto">
          <a:xfrm>
            <a:off x="1741107" y="3944116"/>
            <a:ext cx="4708525" cy="2107565"/>
          </a:xfrm>
          <a:prstGeom prst="rect">
            <a:avLst/>
          </a:prstGeom>
          <a:noFill/>
          <a:ln w="9525">
            <a:noFill/>
            <a:miter lim="800000"/>
            <a:headEnd/>
            <a:tailEnd/>
          </a:ln>
        </p:spPr>
      </p:pic>
      <p:pic>
        <p:nvPicPr>
          <p:cNvPr id="2050" name="Picture 2" descr="http://paradise.caltech.edu/~yli/software/pceditor/3dselect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5349" y="3629464"/>
            <a:ext cx="3041736" cy="242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3146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MULTI RGBDSLAM</a:t>
            </a:r>
            <a:endParaRPr lang="en-PH" dirty="0"/>
          </a:p>
        </p:txBody>
      </p:sp>
      <p:sp>
        <p:nvSpPr>
          <p:cNvPr id="3" name="Content Placeholder 2"/>
          <p:cNvSpPr>
            <a:spLocks noGrp="1"/>
          </p:cNvSpPr>
          <p:nvPr>
            <p:ph idx="1"/>
          </p:nvPr>
        </p:nvSpPr>
        <p:spPr/>
        <p:txBody>
          <a:bodyPr/>
          <a:lstStyle/>
          <a:p>
            <a:pPr algn="just"/>
            <a:r>
              <a:rPr lang="en-PH" dirty="0"/>
              <a:t>p</a:t>
            </a:r>
            <a:r>
              <a:rPr lang="en-PH" dirty="0" smtClean="0"/>
              <a:t>erforms </a:t>
            </a:r>
            <a:r>
              <a:rPr lang="en-PH" dirty="0"/>
              <a:t>loop closure, a technique performed when previous landmarks are recorded again after a period of time; the estimated trajectory from the span of time is adjusted to make the same landmark </a:t>
            </a:r>
            <a:r>
              <a:rPr lang="en-PH" dirty="0" smtClean="0"/>
              <a:t>be placed on the same coordinates</a:t>
            </a:r>
            <a:endParaRPr lang="en-PH" dirty="0"/>
          </a:p>
        </p:txBody>
      </p:sp>
      <p:pic>
        <p:nvPicPr>
          <p:cNvPr id="4" name="Picture" descr="A description..."/>
          <p:cNvPicPr/>
          <p:nvPr/>
        </p:nvPicPr>
        <p:blipFill>
          <a:blip r:embed="rId2"/>
          <a:srcRect/>
          <a:stretch>
            <a:fillRect/>
          </a:stretch>
        </p:blipFill>
        <p:spPr bwMode="auto">
          <a:xfrm>
            <a:off x="4256087" y="3500755"/>
            <a:ext cx="3883025" cy="2574290"/>
          </a:xfrm>
          <a:prstGeom prst="rect">
            <a:avLst/>
          </a:prstGeom>
          <a:noFill/>
          <a:ln w="9525">
            <a:noFill/>
            <a:miter lim="800000"/>
            <a:headEnd/>
            <a:tailEnd/>
          </a:ln>
        </p:spPr>
      </p:pic>
    </p:spTree>
    <p:extLst>
      <p:ext uri="{BB962C8B-B14F-4D97-AF65-F5344CB8AC3E}">
        <p14:creationId xmlns:p14="http://schemas.microsoft.com/office/powerpoint/2010/main" val="2478331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MULTI RGBDSLAM</a:t>
            </a:r>
            <a:endParaRPr lang="en-PH" dirty="0"/>
          </a:p>
        </p:txBody>
      </p:sp>
      <p:sp>
        <p:nvSpPr>
          <p:cNvPr id="3" name="Content Placeholder 2"/>
          <p:cNvSpPr>
            <a:spLocks noGrp="1"/>
          </p:cNvSpPr>
          <p:nvPr>
            <p:ph idx="1"/>
          </p:nvPr>
        </p:nvSpPr>
        <p:spPr/>
        <p:txBody>
          <a:bodyPr/>
          <a:lstStyle/>
          <a:p>
            <a:pPr algn="just"/>
            <a:r>
              <a:rPr lang="en-PH" dirty="0"/>
              <a:t>m</a:t>
            </a:r>
            <a:r>
              <a:rPr lang="en-PH" dirty="0" smtClean="0"/>
              <a:t>odifications were made such that the system can make use of  user adjustable number of cameras instead of just one while still being able to maintain the system’s ability to loop close.</a:t>
            </a:r>
          </a:p>
          <a:p>
            <a:endParaRPr lang="en-PH"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4783" t="3303" r="21540" b="2385"/>
          <a:stretch/>
        </p:blipFill>
        <p:spPr>
          <a:xfrm>
            <a:off x="2199037" y="3306069"/>
            <a:ext cx="3659414" cy="2645274"/>
          </a:xfrm>
          <a:prstGeom prst="rect">
            <a:avLst/>
          </a:prstGeom>
        </p:spPr>
      </p:pic>
      <p:pic>
        <p:nvPicPr>
          <p:cNvPr id="5" name="Picture 4" descr="I:\Images\Untitled Folder 2\EMMETT2_1.png"/>
          <p:cNvPicPr/>
          <p:nvPr/>
        </p:nvPicPr>
        <p:blipFill rotWithShape="1">
          <a:blip r:embed="rId3" cstate="print">
            <a:extLst>
              <a:ext uri="{28A0092B-C50C-407E-A947-70E740481C1C}">
                <a14:useLocalDpi xmlns:a14="http://schemas.microsoft.com/office/drawing/2010/main" val="0"/>
              </a:ext>
            </a:extLst>
          </a:blip>
          <a:srcRect l="22967" t="15049" r="26512" b="18654"/>
          <a:stretch/>
        </p:blipFill>
        <p:spPr bwMode="auto">
          <a:xfrm>
            <a:off x="6371166" y="3306069"/>
            <a:ext cx="3730777" cy="264527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41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Stack</a:t>
            </a:r>
            <a:endParaRPr lang="en-US" dirty="0"/>
          </a:p>
        </p:txBody>
      </p:sp>
      <p:pic>
        <p:nvPicPr>
          <p:cNvPr id="7" name="Content Placeholder 6"/>
          <p:cNvPicPr>
            <a:picLocks noGrp="1" noChangeAspect="1"/>
          </p:cNvPicPr>
          <p:nvPr>
            <p:ph idx="1"/>
          </p:nvPr>
        </p:nvPicPr>
        <p:blipFill>
          <a:blip r:embed="rId3"/>
          <a:stretch>
            <a:fillRect/>
          </a:stretch>
        </p:blipFill>
        <p:spPr>
          <a:xfrm>
            <a:off x="2322646" y="1670957"/>
            <a:ext cx="7145744" cy="4762500"/>
          </a:xfrm>
          <a:prstGeom prst="rect">
            <a:avLst/>
          </a:prstGeom>
        </p:spPr>
      </p:pic>
      <p:sp>
        <p:nvSpPr>
          <p:cNvPr id="10" name="Oval 9"/>
          <p:cNvSpPr/>
          <p:nvPr/>
        </p:nvSpPr>
        <p:spPr>
          <a:xfrm>
            <a:off x="5271401" y="1573065"/>
            <a:ext cx="1538514"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14168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Inflation of Map</a:t>
            </a:r>
            <a:endParaRPr lang="en-US" dirty="0"/>
          </a:p>
        </p:txBody>
      </p:sp>
      <p:pic>
        <p:nvPicPr>
          <p:cNvPr id="6" name="Content Placeholder 5"/>
          <p:cNvPicPr>
            <a:picLocks noGrp="1" noChangeAspect="1"/>
          </p:cNvPicPr>
          <p:nvPr>
            <p:ph idx="1"/>
          </p:nvPr>
        </p:nvPicPr>
        <p:blipFill>
          <a:blip r:embed="rId3"/>
          <a:stretch>
            <a:fillRect/>
          </a:stretch>
        </p:blipFill>
        <p:spPr>
          <a:xfrm>
            <a:off x="3330029" y="2191807"/>
            <a:ext cx="1340382" cy="2217543"/>
          </a:xfrm>
          <a:prstGeom prst="rect">
            <a:avLst/>
          </a:prstGeom>
        </p:spPr>
      </p:pic>
      <p:pic>
        <p:nvPicPr>
          <p:cNvPr id="4" name="Picture 3"/>
          <p:cNvPicPr>
            <a:picLocks noChangeAspect="1"/>
          </p:cNvPicPr>
          <p:nvPr/>
        </p:nvPicPr>
        <p:blipFill>
          <a:blip r:embed="rId4"/>
          <a:stretch>
            <a:fillRect/>
          </a:stretch>
        </p:blipFill>
        <p:spPr>
          <a:xfrm>
            <a:off x="7724132" y="2175477"/>
            <a:ext cx="1289844" cy="2143125"/>
          </a:xfrm>
          <a:prstGeom prst="rect">
            <a:avLst/>
          </a:prstGeom>
        </p:spPr>
      </p:pic>
      <p:pic>
        <p:nvPicPr>
          <p:cNvPr id="7" name="Picture 6"/>
          <p:cNvPicPr>
            <a:picLocks noChangeAspect="1"/>
          </p:cNvPicPr>
          <p:nvPr/>
        </p:nvPicPr>
        <p:blipFill>
          <a:blip r:embed="rId5"/>
          <a:stretch>
            <a:fillRect/>
          </a:stretch>
        </p:blipFill>
        <p:spPr>
          <a:xfrm>
            <a:off x="1017814" y="2191807"/>
            <a:ext cx="1333500" cy="2190750"/>
          </a:xfrm>
          <a:prstGeom prst="rect">
            <a:avLst/>
          </a:prstGeom>
        </p:spPr>
      </p:pic>
      <p:pic>
        <p:nvPicPr>
          <p:cNvPr id="8" name="Picture 7"/>
          <p:cNvPicPr>
            <a:picLocks noChangeAspect="1"/>
          </p:cNvPicPr>
          <p:nvPr/>
        </p:nvPicPr>
        <p:blipFill>
          <a:blip r:embed="rId6"/>
          <a:stretch>
            <a:fillRect/>
          </a:stretch>
        </p:blipFill>
        <p:spPr>
          <a:xfrm>
            <a:off x="5563442" y="2191807"/>
            <a:ext cx="1381125" cy="2190750"/>
          </a:xfrm>
          <a:prstGeom prst="rect">
            <a:avLst/>
          </a:prstGeom>
        </p:spPr>
      </p:pic>
      <p:pic>
        <p:nvPicPr>
          <p:cNvPr id="9" name="Picture 8"/>
          <p:cNvPicPr>
            <a:picLocks noChangeAspect="1"/>
          </p:cNvPicPr>
          <p:nvPr/>
        </p:nvPicPr>
        <p:blipFill>
          <a:blip r:embed="rId7"/>
          <a:stretch>
            <a:fillRect/>
          </a:stretch>
        </p:blipFill>
        <p:spPr>
          <a:xfrm>
            <a:off x="9720910" y="2173626"/>
            <a:ext cx="1314780" cy="2178504"/>
          </a:xfrm>
          <a:prstGeom prst="rect">
            <a:avLst/>
          </a:prstGeom>
        </p:spPr>
      </p:pic>
      <p:sp>
        <p:nvSpPr>
          <p:cNvPr id="3" name="TextBox 2"/>
          <p:cNvSpPr txBox="1"/>
          <p:nvPr/>
        </p:nvSpPr>
        <p:spPr>
          <a:xfrm>
            <a:off x="7724132" y="4393021"/>
            <a:ext cx="1437519" cy="646331"/>
          </a:xfrm>
          <a:prstGeom prst="rect">
            <a:avLst/>
          </a:prstGeom>
          <a:noFill/>
        </p:spPr>
        <p:txBody>
          <a:bodyPr wrap="square" rtlCol="0">
            <a:spAutoFit/>
          </a:bodyPr>
          <a:lstStyle/>
          <a:p>
            <a:r>
              <a:rPr lang="en-PH" dirty="0" smtClean="0"/>
              <a:t>Ternary Map</a:t>
            </a:r>
            <a:endParaRPr lang="en-PH" dirty="0"/>
          </a:p>
        </p:txBody>
      </p:sp>
      <p:sp>
        <p:nvSpPr>
          <p:cNvPr id="10" name="TextBox 9"/>
          <p:cNvSpPr txBox="1"/>
          <p:nvPr/>
        </p:nvSpPr>
        <p:spPr>
          <a:xfrm>
            <a:off x="913795" y="4428397"/>
            <a:ext cx="1437519" cy="369332"/>
          </a:xfrm>
          <a:prstGeom prst="rect">
            <a:avLst/>
          </a:prstGeom>
          <a:noFill/>
        </p:spPr>
        <p:txBody>
          <a:bodyPr wrap="square" rtlCol="0">
            <a:spAutoFit/>
          </a:bodyPr>
          <a:lstStyle/>
          <a:p>
            <a:r>
              <a:rPr lang="en-PH" dirty="0" smtClean="0"/>
              <a:t>Binary Map</a:t>
            </a:r>
            <a:endParaRPr lang="en-PH" dirty="0"/>
          </a:p>
        </p:txBody>
      </p:sp>
      <p:sp>
        <p:nvSpPr>
          <p:cNvPr id="11" name="TextBox 10"/>
          <p:cNvSpPr txBox="1"/>
          <p:nvPr/>
        </p:nvSpPr>
        <p:spPr>
          <a:xfrm>
            <a:off x="3259786" y="4444726"/>
            <a:ext cx="1648556" cy="369332"/>
          </a:xfrm>
          <a:prstGeom prst="rect">
            <a:avLst/>
          </a:prstGeom>
          <a:noFill/>
        </p:spPr>
        <p:txBody>
          <a:bodyPr wrap="square" rtlCol="0">
            <a:spAutoFit/>
          </a:bodyPr>
          <a:lstStyle/>
          <a:p>
            <a:r>
              <a:rPr lang="en-PH" dirty="0" smtClean="0"/>
              <a:t>Distance Map</a:t>
            </a:r>
            <a:endParaRPr lang="en-PH" dirty="0"/>
          </a:p>
        </p:txBody>
      </p:sp>
      <p:sp>
        <p:nvSpPr>
          <p:cNvPr id="12" name="TextBox 11"/>
          <p:cNvSpPr txBox="1"/>
          <p:nvPr/>
        </p:nvSpPr>
        <p:spPr>
          <a:xfrm>
            <a:off x="5491959" y="4430674"/>
            <a:ext cx="1648556" cy="646331"/>
          </a:xfrm>
          <a:prstGeom prst="rect">
            <a:avLst/>
          </a:prstGeom>
          <a:noFill/>
        </p:spPr>
        <p:txBody>
          <a:bodyPr wrap="square" rtlCol="0">
            <a:spAutoFit/>
          </a:bodyPr>
          <a:lstStyle/>
          <a:p>
            <a:r>
              <a:rPr lang="en-PH" dirty="0" smtClean="0"/>
              <a:t>Inflated Binary Map</a:t>
            </a:r>
            <a:endParaRPr lang="en-PH" dirty="0"/>
          </a:p>
        </p:txBody>
      </p:sp>
      <p:sp>
        <p:nvSpPr>
          <p:cNvPr id="5" name="Rectangle 4"/>
          <p:cNvSpPr/>
          <p:nvPr/>
        </p:nvSpPr>
        <p:spPr>
          <a:xfrm>
            <a:off x="9638981" y="4400247"/>
            <a:ext cx="1552476" cy="646331"/>
          </a:xfrm>
          <a:prstGeom prst="rect">
            <a:avLst/>
          </a:prstGeom>
        </p:spPr>
        <p:txBody>
          <a:bodyPr wrap="none">
            <a:spAutoFit/>
          </a:bodyPr>
          <a:lstStyle/>
          <a:p>
            <a:r>
              <a:rPr lang="en-PH" dirty="0"/>
              <a:t>Inflated </a:t>
            </a:r>
            <a:endParaRPr lang="en-PH" dirty="0" smtClean="0"/>
          </a:p>
          <a:p>
            <a:r>
              <a:rPr lang="en-PH" dirty="0" smtClean="0"/>
              <a:t>Ternary Map</a:t>
            </a:r>
            <a:endParaRPr lang="en-PH" dirty="0"/>
          </a:p>
        </p:txBody>
      </p:sp>
    </p:spTree>
    <p:extLst>
      <p:ext uri="{BB962C8B-B14F-4D97-AF65-F5344CB8AC3E}">
        <p14:creationId xmlns:p14="http://schemas.microsoft.com/office/powerpoint/2010/main" val="77156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2"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Stack</a:t>
            </a:r>
            <a:endParaRPr lang="en-US" dirty="0"/>
          </a:p>
        </p:txBody>
      </p:sp>
      <p:pic>
        <p:nvPicPr>
          <p:cNvPr id="7" name="Content Placeholder 6"/>
          <p:cNvPicPr>
            <a:picLocks noGrp="1" noChangeAspect="1"/>
          </p:cNvPicPr>
          <p:nvPr>
            <p:ph idx="1"/>
          </p:nvPr>
        </p:nvPicPr>
        <p:blipFill>
          <a:blip r:embed="rId3"/>
          <a:stretch>
            <a:fillRect/>
          </a:stretch>
        </p:blipFill>
        <p:spPr>
          <a:xfrm>
            <a:off x="2322646" y="1670957"/>
            <a:ext cx="7145744" cy="4762500"/>
          </a:xfrm>
          <a:prstGeom prst="rect">
            <a:avLst/>
          </a:prstGeom>
        </p:spPr>
      </p:pic>
      <p:sp>
        <p:nvSpPr>
          <p:cNvPr id="5" name="Oval 4"/>
          <p:cNvSpPr/>
          <p:nvPr/>
        </p:nvSpPr>
        <p:spPr>
          <a:xfrm>
            <a:off x="5213345" y="2284265"/>
            <a:ext cx="1538514"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238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planner</a:t>
            </a:r>
            <a:endParaRPr lang="en-US" dirty="0"/>
          </a:p>
        </p:txBody>
      </p:sp>
      <p:pic>
        <p:nvPicPr>
          <p:cNvPr id="5" name="Picture 4"/>
          <p:cNvPicPr>
            <a:picLocks noChangeAspect="1"/>
          </p:cNvPicPr>
          <p:nvPr/>
        </p:nvPicPr>
        <p:blipFill>
          <a:blip r:embed="rId3"/>
          <a:stretch>
            <a:fillRect/>
          </a:stretch>
        </p:blipFill>
        <p:spPr>
          <a:xfrm>
            <a:off x="1053266" y="1272760"/>
            <a:ext cx="10074817" cy="2329632"/>
          </a:xfrm>
          <a:prstGeom prst="rect">
            <a:avLst/>
          </a:prstGeom>
        </p:spPr>
      </p:pic>
      <p:pic>
        <p:nvPicPr>
          <p:cNvPr id="4" name="Picture 3"/>
          <p:cNvPicPr>
            <a:picLocks noChangeAspect="1"/>
          </p:cNvPicPr>
          <p:nvPr/>
        </p:nvPicPr>
        <p:blipFill>
          <a:blip r:embed="rId4"/>
          <a:stretch>
            <a:fillRect/>
          </a:stretch>
        </p:blipFill>
        <p:spPr>
          <a:xfrm>
            <a:off x="6597651" y="3920705"/>
            <a:ext cx="1713594" cy="2718115"/>
          </a:xfrm>
          <a:prstGeom prst="rect">
            <a:avLst/>
          </a:prstGeom>
        </p:spPr>
      </p:pic>
      <p:pic>
        <p:nvPicPr>
          <p:cNvPr id="6" name="Picture 5"/>
          <p:cNvPicPr>
            <a:picLocks noChangeAspect="1"/>
          </p:cNvPicPr>
          <p:nvPr/>
        </p:nvPicPr>
        <p:blipFill>
          <a:blip r:embed="rId5"/>
          <a:stretch>
            <a:fillRect/>
          </a:stretch>
        </p:blipFill>
        <p:spPr>
          <a:xfrm>
            <a:off x="2592766" y="3941898"/>
            <a:ext cx="1645273" cy="2726109"/>
          </a:xfrm>
          <a:prstGeom prst="rect">
            <a:avLst/>
          </a:prstGeom>
        </p:spPr>
      </p:pic>
      <p:pic>
        <p:nvPicPr>
          <p:cNvPr id="3" name="Picture 2"/>
          <p:cNvPicPr>
            <a:picLocks noChangeAspect="1"/>
          </p:cNvPicPr>
          <p:nvPr/>
        </p:nvPicPr>
        <p:blipFill>
          <a:blip r:embed="rId6"/>
          <a:stretch>
            <a:fillRect/>
          </a:stretch>
        </p:blipFill>
        <p:spPr>
          <a:xfrm>
            <a:off x="8530396" y="3904377"/>
            <a:ext cx="1609652" cy="2747301"/>
          </a:xfrm>
          <a:prstGeom prst="rect">
            <a:avLst/>
          </a:prstGeom>
        </p:spPr>
      </p:pic>
      <p:pic>
        <p:nvPicPr>
          <p:cNvPr id="7" name="Picture 6"/>
          <p:cNvPicPr>
            <a:picLocks noChangeAspect="1"/>
          </p:cNvPicPr>
          <p:nvPr/>
        </p:nvPicPr>
        <p:blipFill>
          <a:blip r:embed="rId7"/>
          <a:stretch>
            <a:fillRect/>
          </a:stretch>
        </p:blipFill>
        <p:spPr>
          <a:xfrm>
            <a:off x="4416347" y="3911961"/>
            <a:ext cx="1623044" cy="2725260"/>
          </a:xfrm>
          <a:prstGeom prst="rect">
            <a:avLst/>
          </a:prstGeom>
        </p:spPr>
      </p:pic>
      <p:sp>
        <p:nvSpPr>
          <p:cNvPr id="11" name="TextBox 10"/>
          <p:cNvSpPr txBox="1"/>
          <p:nvPr/>
        </p:nvSpPr>
        <p:spPr>
          <a:xfrm>
            <a:off x="8607121" y="6475077"/>
            <a:ext cx="45719" cy="369332"/>
          </a:xfrm>
          <a:prstGeom prst="rect">
            <a:avLst/>
          </a:prstGeom>
          <a:noFill/>
        </p:spPr>
        <p:txBody>
          <a:bodyPr wrap="square" rtlCol="0">
            <a:spAutoFit/>
          </a:bodyPr>
          <a:lstStyle/>
          <a:p>
            <a:endParaRPr lang="en-PH" dirty="0"/>
          </a:p>
        </p:txBody>
      </p:sp>
      <p:sp>
        <p:nvSpPr>
          <p:cNvPr id="12" name="Oval 11"/>
          <p:cNvSpPr/>
          <p:nvPr/>
        </p:nvSpPr>
        <p:spPr>
          <a:xfrm>
            <a:off x="1053266" y="1649186"/>
            <a:ext cx="2098148"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Oval 12"/>
          <p:cNvSpPr/>
          <p:nvPr/>
        </p:nvSpPr>
        <p:spPr>
          <a:xfrm>
            <a:off x="3316056" y="1653972"/>
            <a:ext cx="2098148"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4" name="Oval 13"/>
          <p:cNvSpPr/>
          <p:nvPr/>
        </p:nvSpPr>
        <p:spPr>
          <a:xfrm>
            <a:off x="3316056" y="2787339"/>
            <a:ext cx="2098148"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5" name="Oval 14"/>
          <p:cNvSpPr/>
          <p:nvPr/>
        </p:nvSpPr>
        <p:spPr>
          <a:xfrm>
            <a:off x="962778" y="2748643"/>
            <a:ext cx="2098148"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1445014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par>
                                <p:cTn id="42" presetID="10" presetClass="entr" presetSubtype="0" fill="hold"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371" y="2548128"/>
            <a:ext cx="10353761" cy="1326321"/>
          </a:xfrm>
        </p:spPr>
        <p:txBody>
          <a:bodyPr/>
          <a:lstStyle/>
          <a:p>
            <a:r>
              <a:rPr lang="en-GB" dirty="0" smtClean="0"/>
              <a:t>Introduction</a:t>
            </a:r>
            <a:endParaRPr lang="en-US" dirty="0"/>
          </a:p>
        </p:txBody>
      </p:sp>
    </p:spTree>
    <p:extLst>
      <p:ext uri="{BB962C8B-B14F-4D97-AF65-F5344CB8AC3E}">
        <p14:creationId xmlns:p14="http://schemas.microsoft.com/office/powerpoint/2010/main" val="42005501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Mission planner</a:t>
            </a:r>
            <a:endParaRPr lang="en-US" dirty="0"/>
          </a:p>
        </p:txBody>
      </p:sp>
      <p:pic>
        <p:nvPicPr>
          <p:cNvPr id="5" name="Picture 4"/>
          <p:cNvPicPr>
            <a:picLocks noChangeAspect="1"/>
          </p:cNvPicPr>
          <p:nvPr/>
        </p:nvPicPr>
        <p:blipFill>
          <a:blip r:embed="rId3"/>
          <a:stretch>
            <a:fillRect/>
          </a:stretch>
        </p:blipFill>
        <p:spPr>
          <a:xfrm>
            <a:off x="1053266" y="1272760"/>
            <a:ext cx="10074817" cy="2329632"/>
          </a:xfrm>
          <a:prstGeom prst="rect">
            <a:avLst/>
          </a:prstGeom>
        </p:spPr>
      </p:pic>
      <p:pic>
        <p:nvPicPr>
          <p:cNvPr id="8" name="Picture 7"/>
          <p:cNvPicPr>
            <a:picLocks noChangeAspect="1"/>
          </p:cNvPicPr>
          <p:nvPr/>
        </p:nvPicPr>
        <p:blipFill>
          <a:blip r:embed="rId4"/>
          <a:stretch>
            <a:fillRect/>
          </a:stretch>
        </p:blipFill>
        <p:spPr>
          <a:xfrm>
            <a:off x="3609299" y="3924033"/>
            <a:ext cx="1532890" cy="2604761"/>
          </a:xfrm>
          <a:prstGeom prst="rect">
            <a:avLst/>
          </a:prstGeom>
        </p:spPr>
      </p:pic>
      <p:pic>
        <p:nvPicPr>
          <p:cNvPr id="9" name="Picture 8"/>
          <p:cNvPicPr>
            <a:picLocks noChangeAspect="1"/>
          </p:cNvPicPr>
          <p:nvPr/>
        </p:nvPicPr>
        <p:blipFill>
          <a:blip r:embed="rId5"/>
          <a:stretch>
            <a:fillRect/>
          </a:stretch>
        </p:blipFill>
        <p:spPr>
          <a:xfrm>
            <a:off x="5583051" y="3921817"/>
            <a:ext cx="1557748" cy="2603997"/>
          </a:xfrm>
          <a:prstGeom prst="rect">
            <a:avLst/>
          </a:prstGeom>
        </p:spPr>
      </p:pic>
      <p:pic>
        <p:nvPicPr>
          <p:cNvPr id="10" name="Picture 9"/>
          <p:cNvPicPr>
            <a:picLocks noChangeAspect="1"/>
          </p:cNvPicPr>
          <p:nvPr/>
        </p:nvPicPr>
        <p:blipFill>
          <a:blip r:embed="rId6"/>
          <a:stretch>
            <a:fillRect/>
          </a:stretch>
        </p:blipFill>
        <p:spPr>
          <a:xfrm>
            <a:off x="7663312" y="3905493"/>
            <a:ext cx="1559708" cy="2658593"/>
          </a:xfrm>
          <a:prstGeom prst="rect">
            <a:avLst/>
          </a:prstGeom>
        </p:spPr>
      </p:pic>
      <p:sp>
        <p:nvSpPr>
          <p:cNvPr id="11" name="TextBox 10"/>
          <p:cNvSpPr txBox="1"/>
          <p:nvPr/>
        </p:nvSpPr>
        <p:spPr>
          <a:xfrm>
            <a:off x="4035118" y="6564086"/>
            <a:ext cx="45719" cy="369332"/>
          </a:xfrm>
          <a:prstGeom prst="rect">
            <a:avLst/>
          </a:prstGeom>
          <a:noFill/>
        </p:spPr>
        <p:txBody>
          <a:bodyPr wrap="square" rtlCol="0">
            <a:spAutoFit/>
          </a:bodyPr>
          <a:lstStyle/>
          <a:p>
            <a:endParaRPr lang="en-PH" dirty="0"/>
          </a:p>
        </p:txBody>
      </p:sp>
      <p:sp>
        <p:nvSpPr>
          <p:cNvPr id="22" name="Oval 21"/>
          <p:cNvSpPr/>
          <p:nvPr/>
        </p:nvSpPr>
        <p:spPr>
          <a:xfrm>
            <a:off x="5532506" y="2191778"/>
            <a:ext cx="2098148"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Oval 22"/>
          <p:cNvSpPr/>
          <p:nvPr/>
        </p:nvSpPr>
        <p:spPr>
          <a:xfrm>
            <a:off x="7481046" y="1658380"/>
            <a:ext cx="1955776"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Oval 23"/>
          <p:cNvSpPr/>
          <p:nvPr/>
        </p:nvSpPr>
        <p:spPr>
          <a:xfrm>
            <a:off x="7551807" y="2692525"/>
            <a:ext cx="1955776"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5" name="Oval 24"/>
          <p:cNvSpPr/>
          <p:nvPr/>
        </p:nvSpPr>
        <p:spPr>
          <a:xfrm>
            <a:off x="9355177" y="2681635"/>
            <a:ext cx="1955776"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6" name="Oval 25"/>
          <p:cNvSpPr/>
          <p:nvPr/>
        </p:nvSpPr>
        <p:spPr>
          <a:xfrm>
            <a:off x="9418599" y="1619367"/>
            <a:ext cx="1955776" cy="97971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88143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xit" presetSubtype="0" fill="hold" grpId="1" nodeType="withEffect">
                                  <p:stCondLst>
                                    <p:cond delay="0"/>
                                  </p:stCondLst>
                                  <p:childTnLst>
                                    <p:animEffect transition="out" filter="fade">
                                      <p:cBhvr>
                                        <p:cTn id="17" dur="500"/>
                                        <p:tgtEl>
                                          <p:spTgt spid="22"/>
                                        </p:tgtEl>
                                      </p:cBhvr>
                                    </p:animEffect>
                                    <p:set>
                                      <p:cBhvr>
                                        <p:cTn id="18" dur="1" fill="hold">
                                          <p:stCondLst>
                                            <p:cond delay="499"/>
                                          </p:stCondLst>
                                        </p:cTn>
                                        <p:tgtEl>
                                          <p:spTgt spid="22"/>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23"/>
                                        </p:tgtEl>
                                      </p:cBhvr>
                                    </p:animEffect>
                                    <p:set>
                                      <p:cBhvr>
                                        <p:cTn id="26" dur="1" fill="hold">
                                          <p:stCondLst>
                                            <p:cond delay="499"/>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animBg="1"/>
      <p:bldP spid="25"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Mission planner</a:t>
            </a:r>
          </a:p>
        </p:txBody>
      </p:sp>
      <p:sp>
        <p:nvSpPr>
          <p:cNvPr id="3" name="Content Placeholder 2"/>
          <p:cNvSpPr>
            <a:spLocks noGrp="1"/>
          </p:cNvSpPr>
          <p:nvPr>
            <p:ph idx="1"/>
          </p:nvPr>
        </p:nvSpPr>
        <p:spPr/>
        <p:txBody>
          <a:bodyPr/>
          <a:lstStyle/>
          <a:p>
            <a:r>
              <a:rPr lang="en-US" dirty="0" smtClean="0"/>
              <a:t>Given a set of candidate frontiers and two robot’s poses,  Hungarian </a:t>
            </a:r>
            <a:r>
              <a:rPr lang="en-US" dirty="0"/>
              <a:t>algorithm computes the optimal target </a:t>
            </a:r>
            <a:r>
              <a:rPr lang="en-US" dirty="0" smtClean="0"/>
              <a:t>assignments for each robot.</a:t>
            </a:r>
            <a:endParaRPr lang="en-US" dirty="0"/>
          </a:p>
          <a:p>
            <a:r>
              <a:rPr lang="en-US" dirty="0"/>
              <a:t>The cost matrix was derived from </a:t>
            </a:r>
            <a:r>
              <a:rPr lang="en-US" dirty="0" err="1"/>
              <a:t>Dijkstra’s</a:t>
            </a:r>
            <a:r>
              <a:rPr lang="en-US" dirty="0"/>
              <a:t> </a:t>
            </a:r>
            <a:r>
              <a:rPr lang="en-US" dirty="0" smtClean="0"/>
              <a:t>algorithm which effectively </a:t>
            </a:r>
            <a:r>
              <a:rPr lang="en-US" dirty="0"/>
              <a:t>filters unreachable targets from each robots</a:t>
            </a:r>
            <a:r>
              <a:rPr lang="en-US" dirty="0" smtClean="0"/>
              <a:t>.</a:t>
            </a:r>
            <a:endParaRPr lang="en-US" dirty="0"/>
          </a:p>
        </p:txBody>
      </p:sp>
    </p:spTree>
    <p:extLst>
      <p:ext uri="{BB962C8B-B14F-4D97-AF65-F5344CB8AC3E}">
        <p14:creationId xmlns:p14="http://schemas.microsoft.com/office/powerpoint/2010/main" val="368101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Navigation Stack</a:t>
            </a:r>
            <a:endParaRPr lang="en-US" dirty="0"/>
          </a:p>
        </p:txBody>
      </p:sp>
      <p:pic>
        <p:nvPicPr>
          <p:cNvPr id="7" name="Content Placeholder 6"/>
          <p:cNvPicPr>
            <a:picLocks noGrp="1" noChangeAspect="1"/>
          </p:cNvPicPr>
          <p:nvPr>
            <p:ph idx="1"/>
          </p:nvPr>
        </p:nvPicPr>
        <p:blipFill>
          <a:blip r:embed="rId3"/>
          <a:stretch>
            <a:fillRect/>
          </a:stretch>
        </p:blipFill>
        <p:spPr>
          <a:xfrm>
            <a:off x="2322646" y="1670957"/>
            <a:ext cx="7145744" cy="4762500"/>
          </a:xfrm>
          <a:prstGeom prst="rect">
            <a:avLst/>
          </a:prstGeom>
        </p:spPr>
      </p:pic>
      <p:sp>
        <p:nvSpPr>
          <p:cNvPr id="6" name="Oval 5"/>
          <p:cNvSpPr/>
          <p:nvPr/>
        </p:nvSpPr>
        <p:spPr>
          <a:xfrm>
            <a:off x="3515173" y="3575089"/>
            <a:ext cx="1538514"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348259" y="5004273"/>
            <a:ext cx="1538514" cy="609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24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Global and Local Planner</a:t>
            </a:r>
            <a:endParaRPr lang="en-US" dirty="0"/>
          </a:p>
        </p:txBody>
      </p:sp>
      <p:sp>
        <p:nvSpPr>
          <p:cNvPr id="3" name="Content Placeholder 2"/>
          <p:cNvSpPr>
            <a:spLocks noGrp="1"/>
          </p:cNvSpPr>
          <p:nvPr>
            <p:ph idx="1"/>
          </p:nvPr>
        </p:nvSpPr>
        <p:spPr/>
        <p:txBody>
          <a:bodyPr/>
          <a:lstStyle/>
          <a:p>
            <a:r>
              <a:rPr lang="en-US" dirty="0" smtClean="0"/>
              <a:t>The global planner takes in the inflated map, current pose and goal in creating a collision-free path using </a:t>
            </a:r>
            <a:r>
              <a:rPr lang="en-US" dirty="0" err="1" smtClean="0"/>
              <a:t>Dijkstra’s</a:t>
            </a:r>
            <a:r>
              <a:rPr lang="en-US" dirty="0" smtClean="0"/>
              <a:t> algorithm.</a:t>
            </a:r>
          </a:p>
          <a:p>
            <a:r>
              <a:rPr lang="en-US" dirty="0" smtClean="0"/>
              <a:t>The global planner only forwards valid path to the local planner.</a:t>
            </a:r>
          </a:p>
          <a:p>
            <a:r>
              <a:rPr lang="en-GB" dirty="0" smtClean="0">
                <a:effectLst/>
              </a:rPr>
              <a:t>The local planner receives an array of points that represent the path and converts them into yaw and pitch commands. </a:t>
            </a:r>
            <a:r>
              <a:rPr lang="en-US" dirty="0" smtClean="0"/>
              <a:t>	</a:t>
            </a:r>
            <a:endParaRPr lang="en-US" dirty="0"/>
          </a:p>
        </p:txBody>
      </p:sp>
    </p:spTree>
    <p:extLst>
      <p:ext uri="{BB962C8B-B14F-4D97-AF65-F5344CB8AC3E}">
        <p14:creationId xmlns:p14="http://schemas.microsoft.com/office/powerpoint/2010/main" val="35006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371" y="2548128"/>
            <a:ext cx="10353761" cy="1326321"/>
          </a:xfrm>
        </p:spPr>
        <p:txBody>
          <a:bodyPr/>
          <a:lstStyle/>
          <a:p>
            <a:r>
              <a:rPr lang="en-GB" dirty="0" smtClean="0"/>
              <a:t>Data and Results</a:t>
            </a:r>
            <a:endParaRPr lang="en-US" dirty="0"/>
          </a:p>
        </p:txBody>
      </p:sp>
    </p:spTree>
    <p:extLst>
      <p:ext uri="{BB962C8B-B14F-4D97-AF65-F5344CB8AC3E}">
        <p14:creationId xmlns:p14="http://schemas.microsoft.com/office/powerpoint/2010/main" val="21117251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a:t> </a:t>
            </a:r>
            <a:r>
              <a:rPr lang="en-US" dirty="0" smtClean="0"/>
              <a:t>control</a:t>
            </a:r>
            <a:endParaRPr lang="en-US" dirty="0"/>
          </a:p>
        </p:txBody>
      </p:sp>
      <p:pic>
        <p:nvPicPr>
          <p:cNvPr id="18" name="Picture 17" descr="C:\Users\JuanRaphael\AppData\Local\Microsoft\Windows\INetCache\Content.Word\-500 -25 0 (2).jpg"/>
          <p:cNvPicPr/>
          <p:nvPr/>
        </p:nvPicPr>
        <p:blipFill>
          <a:blip r:embed="rId2">
            <a:extLst>
              <a:ext uri="{28A0092B-C50C-407E-A947-70E740481C1C}">
                <a14:useLocalDpi xmlns:a14="http://schemas.microsoft.com/office/drawing/2010/main" val="0"/>
              </a:ext>
            </a:extLst>
          </a:blip>
          <a:srcRect/>
          <a:stretch>
            <a:fillRect/>
          </a:stretch>
        </p:blipFill>
        <p:spPr bwMode="auto">
          <a:xfrm>
            <a:off x="912763" y="1935921"/>
            <a:ext cx="6697619" cy="4542152"/>
          </a:xfrm>
          <a:prstGeom prst="rect">
            <a:avLst/>
          </a:prstGeom>
          <a:noFill/>
          <a:ln>
            <a:noFill/>
          </a:ln>
        </p:spPr>
      </p:pic>
      <p:pic>
        <p:nvPicPr>
          <p:cNvPr id="22" name="Picture 21" descr="20141029_04142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39166" y="2051831"/>
            <a:ext cx="3628390" cy="2040890"/>
          </a:xfrm>
          <a:prstGeom prst="rect">
            <a:avLst/>
          </a:prstGeom>
          <a:noFill/>
          <a:ln>
            <a:noFill/>
          </a:ln>
        </p:spPr>
      </p:pic>
      <p:pic>
        <p:nvPicPr>
          <p:cNvPr id="23" name="Picture 22" descr="20141029_041409"/>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1396" y="4324726"/>
            <a:ext cx="3566160" cy="2011680"/>
          </a:xfrm>
          <a:prstGeom prst="rect">
            <a:avLst/>
          </a:prstGeom>
          <a:noFill/>
          <a:ln>
            <a:noFill/>
          </a:ln>
        </p:spPr>
      </p:pic>
    </p:spTree>
    <p:extLst>
      <p:ext uri="{BB962C8B-B14F-4D97-AF65-F5344CB8AC3E}">
        <p14:creationId xmlns:p14="http://schemas.microsoft.com/office/powerpoint/2010/main" val="88897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a:t> </a:t>
            </a:r>
            <a:r>
              <a:rPr lang="en-US" dirty="0" smtClean="0"/>
              <a:t>control</a:t>
            </a:r>
            <a:endParaRPr lang="en-US" dirty="0"/>
          </a:p>
        </p:txBody>
      </p:sp>
      <p:pic>
        <p:nvPicPr>
          <p:cNvPr id="4" name="Picture 3" descr="C:\Users\JuanRaphael\AppData\Local\Microsoft\Windows\INetCache\Content.Word\-5 -1 -10"/>
          <p:cNvPicPr/>
          <p:nvPr/>
        </p:nvPicPr>
        <p:blipFill>
          <a:blip r:embed="rId2">
            <a:extLst>
              <a:ext uri="{28A0092B-C50C-407E-A947-70E740481C1C}">
                <a14:useLocalDpi xmlns:a14="http://schemas.microsoft.com/office/drawing/2010/main" val="0"/>
              </a:ext>
            </a:extLst>
          </a:blip>
          <a:srcRect/>
          <a:stretch>
            <a:fillRect/>
          </a:stretch>
        </p:blipFill>
        <p:spPr bwMode="auto">
          <a:xfrm>
            <a:off x="913795" y="1935920"/>
            <a:ext cx="10353762" cy="4645184"/>
          </a:xfrm>
          <a:prstGeom prst="rect">
            <a:avLst/>
          </a:prstGeom>
          <a:noFill/>
          <a:ln>
            <a:noFill/>
          </a:ln>
        </p:spPr>
      </p:pic>
    </p:spTree>
    <p:extLst>
      <p:ext uri="{BB962C8B-B14F-4D97-AF65-F5344CB8AC3E}">
        <p14:creationId xmlns:p14="http://schemas.microsoft.com/office/powerpoint/2010/main" val="5716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MULTI RGBDSLAM</a:t>
            </a:r>
            <a:endParaRPr lang="en-PH" dirty="0"/>
          </a:p>
        </p:txBody>
      </p:sp>
      <p:sp>
        <p:nvSpPr>
          <p:cNvPr id="3" name="Content Placeholder 2"/>
          <p:cNvSpPr>
            <a:spLocks noGrp="1"/>
          </p:cNvSpPr>
          <p:nvPr>
            <p:ph idx="1"/>
          </p:nvPr>
        </p:nvSpPr>
        <p:spPr/>
        <p:txBody>
          <a:bodyPr/>
          <a:lstStyle/>
          <a:p>
            <a:r>
              <a:rPr lang="en-PH" dirty="0" smtClean="0"/>
              <a:t>In order to test the performance of the modified SLAM system and at the same time select the best feature detection/extraction to be used for further tests, three trials of mapping of each type of feature detector/extractor were made.</a:t>
            </a:r>
            <a:endParaRPr lang="en-PH" dirty="0"/>
          </a:p>
        </p:txBody>
      </p:sp>
    </p:spTree>
    <p:extLst>
      <p:ext uri="{BB962C8B-B14F-4D97-AF65-F5344CB8AC3E}">
        <p14:creationId xmlns:p14="http://schemas.microsoft.com/office/powerpoint/2010/main" val="3608064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Emmett’s Room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3795" y="2446020"/>
            <a:ext cx="4800601" cy="2700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0761" y="2446020"/>
            <a:ext cx="4800600" cy="2700338"/>
          </a:xfrm>
          <a:prstGeom prst="rect">
            <a:avLst/>
          </a:prstGeom>
        </p:spPr>
      </p:pic>
    </p:spTree>
    <p:extLst>
      <p:ext uri="{BB962C8B-B14F-4D97-AF65-F5344CB8AC3E}">
        <p14:creationId xmlns:p14="http://schemas.microsoft.com/office/powerpoint/2010/main" val="11852129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MULTI RGBDSLAM (SURF)</a:t>
            </a:r>
            <a:endParaRPr lang="en-PH" dirty="0"/>
          </a:p>
        </p:txBody>
      </p:sp>
      <p:graphicFrame>
        <p:nvGraphicFramePr>
          <p:cNvPr id="4" name="Content Placeholder 3"/>
          <p:cNvGraphicFramePr>
            <a:graphicFrameLocks noGrp="1"/>
          </p:cNvGraphicFramePr>
          <p:nvPr>
            <p:ph idx="1"/>
            <p:extLst/>
          </p:nvPr>
        </p:nvGraphicFramePr>
        <p:xfrm>
          <a:off x="3061380" y="2578644"/>
          <a:ext cx="5943600" cy="3571240"/>
        </p:xfrm>
        <a:graphic>
          <a:graphicData uri="http://schemas.openxmlformats.org/drawingml/2006/table">
            <a:tbl>
              <a:tblPr>
                <a:tableStyleId>{5C22544A-7EE6-4342-B048-85BDC9FD1C3A}</a:tableStyleId>
              </a:tblPr>
              <a:tblGrid>
                <a:gridCol w="1981200"/>
                <a:gridCol w="1981200"/>
                <a:gridCol w="1981200"/>
              </a:tblGrid>
              <a:tr h="0">
                <a:tc>
                  <a:txBody>
                    <a:bodyPr/>
                    <a:lstStyle/>
                    <a:p>
                      <a:pPr marL="0" marR="0" indent="42545" algn="ctr">
                        <a:lnSpc>
                          <a:spcPct val="200000"/>
                        </a:lnSpc>
                        <a:spcBef>
                          <a:spcPts val="0"/>
                        </a:spcBef>
                        <a:spcAft>
                          <a:spcPts val="1000"/>
                        </a:spcAft>
                      </a:pPr>
                      <a:r>
                        <a:rPr lang="en-US" sz="1800" dirty="0">
                          <a:effectLst/>
                        </a:rPr>
                        <a:t>Trial</a:t>
                      </a:r>
                      <a:endParaRPr lang="en-PH"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dirty="0">
                          <a:effectLst/>
                        </a:rPr>
                        <a:t>Result w/ </a:t>
                      </a:r>
                      <a:r>
                        <a:rPr lang="en-US" sz="1800" dirty="0" smtClean="0">
                          <a:effectLst/>
                        </a:rPr>
                        <a:t>inter- camera Loop </a:t>
                      </a:r>
                      <a:r>
                        <a:rPr lang="en-US" sz="1800" dirty="0">
                          <a:effectLst/>
                        </a:rPr>
                        <a:t>Closure</a:t>
                      </a:r>
                      <a:endParaRPr lang="en-PH"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dirty="0">
                          <a:effectLst/>
                        </a:rPr>
                        <a:t>Result w/o </a:t>
                      </a:r>
                      <a:r>
                        <a:rPr lang="en-US" sz="1800" dirty="0" smtClean="0">
                          <a:effectLst/>
                        </a:rPr>
                        <a:t>inter-camera Loop </a:t>
                      </a:r>
                      <a:r>
                        <a:rPr lang="en-US" sz="1800" dirty="0">
                          <a:effectLst/>
                        </a:rPr>
                        <a:t>Closure</a:t>
                      </a:r>
                      <a:endParaRPr lang="en-PH"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r>
              <a:tr h="0">
                <a:tc>
                  <a:txBody>
                    <a:bodyPr/>
                    <a:lstStyle/>
                    <a:p>
                      <a:pPr marL="0" marR="0" indent="42545" algn="ctr">
                        <a:lnSpc>
                          <a:spcPct val="200000"/>
                        </a:lnSpc>
                        <a:spcBef>
                          <a:spcPts val="0"/>
                        </a:spcBef>
                        <a:spcAft>
                          <a:spcPts val="1000"/>
                        </a:spcAft>
                      </a:pPr>
                      <a:r>
                        <a:rPr lang="en-US" sz="1800">
                          <a:effectLst/>
                        </a:rPr>
                        <a:t>1</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a:effectLst/>
                        </a:rPr>
                        <a:t>Success</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a:effectLst/>
                        </a:rPr>
                        <a:t>Fail</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r>
              <a:tr h="0">
                <a:tc>
                  <a:txBody>
                    <a:bodyPr/>
                    <a:lstStyle/>
                    <a:p>
                      <a:pPr marL="0" marR="0" indent="42545" algn="ctr">
                        <a:lnSpc>
                          <a:spcPct val="200000"/>
                        </a:lnSpc>
                        <a:spcBef>
                          <a:spcPts val="0"/>
                        </a:spcBef>
                        <a:spcAft>
                          <a:spcPts val="1000"/>
                        </a:spcAft>
                      </a:pPr>
                      <a:r>
                        <a:rPr lang="en-US" sz="1800">
                          <a:effectLst/>
                        </a:rPr>
                        <a:t>2</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a:effectLst/>
                        </a:rPr>
                        <a:t>Success</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a:effectLst/>
                        </a:rPr>
                        <a:t>Fail</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r>
              <a:tr h="0">
                <a:tc>
                  <a:txBody>
                    <a:bodyPr/>
                    <a:lstStyle/>
                    <a:p>
                      <a:pPr marL="0" marR="0" indent="42545" algn="ctr">
                        <a:lnSpc>
                          <a:spcPct val="200000"/>
                        </a:lnSpc>
                        <a:spcBef>
                          <a:spcPts val="0"/>
                        </a:spcBef>
                        <a:spcAft>
                          <a:spcPts val="1000"/>
                        </a:spcAft>
                      </a:pPr>
                      <a:r>
                        <a:rPr lang="en-US" sz="1800">
                          <a:effectLst/>
                        </a:rPr>
                        <a:t>3</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a:effectLst/>
                        </a:rPr>
                        <a:t>Success</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dirty="0">
                          <a:effectLst/>
                        </a:rPr>
                        <a:t>Fail</a:t>
                      </a:r>
                      <a:endParaRPr lang="en-PH"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r>
            </a:tbl>
          </a:graphicData>
        </a:graphic>
      </p:graphicFrame>
    </p:spTree>
    <p:extLst>
      <p:ext uri="{BB962C8B-B14F-4D97-AF65-F5344CB8AC3E}">
        <p14:creationId xmlns:p14="http://schemas.microsoft.com/office/powerpoint/2010/main" val="41045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pic>
        <p:nvPicPr>
          <p:cNvPr id="6" name="A Swarm of Nano Quadrotors">
            <a:hlinkClick r:id="" action="ppaction://media"/>
          </p:cNvPr>
          <p:cNvPicPr>
            <a:picLocks noGrp="1" noChangeAspect="1"/>
          </p:cNvPicPr>
          <p:nvPr>
            <p:ph idx="1"/>
            <a:videoFile r:link="rId1"/>
            <p:extLst>
              <p:ext uri="{DAA4B4D4-6D71-4841-9C94-3DE7FCFB9230}">
                <p14:media xmlns:p14="http://schemas.microsoft.com/office/powerpoint/2010/main" r:embed="rId2">
                  <p14:trim st="30000"/>
                </p14:media>
              </p:ext>
            </p:extLst>
          </p:nvPr>
        </p:nvPicPr>
        <p:blipFill>
          <a:blip r:embed="rId5"/>
          <a:stretch>
            <a:fillRect/>
          </a:stretch>
        </p:blipFill>
        <p:spPr>
          <a:xfrm>
            <a:off x="2806700" y="2095500"/>
            <a:ext cx="6570663" cy="3695700"/>
          </a:xfrm>
        </p:spPr>
      </p:pic>
      <p:sp>
        <p:nvSpPr>
          <p:cNvPr id="7" name="TextBox 6"/>
          <p:cNvSpPr txBox="1"/>
          <p:nvPr/>
        </p:nvSpPr>
        <p:spPr>
          <a:xfrm>
            <a:off x="2369820" y="5950779"/>
            <a:ext cx="7993380" cy="738664"/>
          </a:xfrm>
          <a:prstGeom prst="rect">
            <a:avLst/>
          </a:prstGeom>
          <a:noFill/>
        </p:spPr>
        <p:txBody>
          <a:bodyPr wrap="square" rtlCol="0">
            <a:spAutoFit/>
          </a:bodyPr>
          <a:lstStyle/>
          <a:p>
            <a:r>
              <a:rPr lang="en-US" sz="1400" dirty="0"/>
              <a:t>GRASP Lab, University of Pennsylvania, https://</a:t>
            </a:r>
            <a:r>
              <a:rPr lang="en-US" sz="1400" dirty="0" smtClean="0"/>
              <a:t>www.youtube.com/watch?v=YQIMGV5vtd4</a:t>
            </a:r>
          </a:p>
          <a:p>
            <a:r>
              <a:rPr lang="en-US" sz="1400" dirty="0" smtClean="0"/>
              <a:t>Alex </a:t>
            </a:r>
            <a:r>
              <a:rPr lang="en-US" sz="1400" dirty="0" err="1"/>
              <a:t>Kushleyev</a:t>
            </a:r>
            <a:r>
              <a:rPr lang="en-US" sz="1400" dirty="0"/>
              <a:t>, Daniel </a:t>
            </a:r>
            <a:r>
              <a:rPr lang="en-US" sz="1400" dirty="0" err="1"/>
              <a:t>Mellinger</a:t>
            </a:r>
            <a:r>
              <a:rPr lang="en-US" sz="1400" dirty="0"/>
              <a:t>, Vijay Kumar. Towards A Swarm of Agile Micro </a:t>
            </a:r>
            <a:r>
              <a:rPr lang="en-US" sz="1400" dirty="0" err="1" smtClean="0"/>
              <a:t>Quadrotors</a:t>
            </a:r>
            <a:r>
              <a:rPr lang="en-US" sz="1400" dirty="0" smtClean="0"/>
              <a:t>. Robotics: Science and system, July 2012</a:t>
            </a:r>
            <a:endParaRPr lang="en-US" sz="1400" dirty="0"/>
          </a:p>
        </p:txBody>
      </p:sp>
    </p:spTree>
    <p:extLst>
      <p:ext uri="{BB962C8B-B14F-4D97-AF65-F5344CB8AC3E}">
        <p14:creationId xmlns:p14="http://schemas.microsoft.com/office/powerpoint/2010/main" val="23757752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fill="hold" display="0">
                  <p:stCondLst>
                    <p:cond delay="indefinite"/>
                  </p:stCondLst>
                </p:cTn>
                <p:tgtEl>
                  <p:spTgt spid="6"/>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MULTI RGBDSLAM (SURF)</a:t>
            </a:r>
          </a:p>
        </p:txBody>
      </p:sp>
      <p:sp>
        <p:nvSpPr>
          <p:cNvPr id="3" name="Content Placeholder 2"/>
          <p:cNvSpPr>
            <a:spLocks noGrp="1"/>
          </p:cNvSpPr>
          <p:nvPr>
            <p:ph idx="1"/>
          </p:nvPr>
        </p:nvSpPr>
        <p:spPr/>
        <p:txBody>
          <a:bodyPr/>
          <a:lstStyle/>
          <a:p>
            <a:endParaRPr lang="en-PH"/>
          </a:p>
        </p:txBody>
      </p:sp>
      <p:pic>
        <p:nvPicPr>
          <p:cNvPr id="4" name="Picture 3" descr="I:\Images\Untitled Folder 2\EMMETT2_1.png"/>
          <p:cNvPicPr/>
          <p:nvPr/>
        </p:nvPicPr>
        <p:blipFill rotWithShape="1">
          <a:blip r:embed="rId2" cstate="print">
            <a:extLst>
              <a:ext uri="{28A0092B-C50C-407E-A947-70E740481C1C}">
                <a14:useLocalDpi xmlns:a14="http://schemas.microsoft.com/office/drawing/2010/main" val="0"/>
              </a:ext>
            </a:extLst>
          </a:blip>
          <a:srcRect l="22967" t="15049" r="26512" b="18654"/>
          <a:stretch/>
        </p:blipFill>
        <p:spPr bwMode="auto">
          <a:xfrm>
            <a:off x="913795" y="2096064"/>
            <a:ext cx="5182205" cy="3695136"/>
          </a:xfrm>
          <a:prstGeom prst="rect">
            <a:avLst/>
          </a:prstGeom>
          <a:noFill/>
          <a:ln>
            <a:noFill/>
          </a:ln>
          <a:extLst>
            <a:ext uri="{53640926-AAD7-44D8-BBD7-CCE9431645EC}">
              <a14:shadowObscured xmlns:a14="http://schemas.microsoft.com/office/drawing/2010/main"/>
            </a:ext>
          </a:extLst>
        </p:spPr>
      </p:pic>
      <p:pic>
        <p:nvPicPr>
          <p:cNvPr id="5" name="Picture 4" descr="I:\Images\Untitled Folder 2\MULTI EMMETT2 SURF.png"/>
          <p:cNvPicPr/>
          <p:nvPr/>
        </p:nvPicPr>
        <p:blipFill rotWithShape="1">
          <a:blip r:embed="rId3" cstate="print">
            <a:extLst>
              <a:ext uri="{28A0092B-C50C-407E-A947-70E740481C1C}">
                <a14:useLocalDpi xmlns:a14="http://schemas.microsoft.com/office/drawing/2010/main" val="0"/>
              </a:ext>
            </a:extLst>
          </a:blip>
          <a:srcRect l="22508" t="10167" r="21230" b="12961"/>
          <a:stretch/>
        </p:blipFill>
        <p:spPr bwMode="auto">
          <a:xfrm>
            <a:off x="6090675" y="2096064"/>
            <a:ext cx="5176881" cy="36951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45464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MULTI RGBDSLAM (SIFT)</a:t>
            </a:r>
            <a:endParaRPr lang="en-PH" dirty="0"/>
          </a:p>
        </p:txBody>
      </p:sp>
      <p:graphicFrame>
        <p:nvGraphicFramePr>
          <p:cNvPr id="4" name="Content Placeholder 3"/>
          <p:cNvGraphicFramePr>
            <a:graphicFrameLocks noGrp="1"/>
          </p:cNvGraphicFramePr>
          <p:nvPr>
            <p:ph idx="1"/>
            <p:extLst/>
          </p:nvPr>
        </p:nvGraphicFramePr>
        <p:xfrm>
          <a:off x="1711549" y="2375444"/>
          <a:ext cx="8796792" cy="3571240"/>
        </p:xfrm>
        <a:graphic>
          <a:graphicData uri="http://schemas.openxmlformats.org/drawingml/2006/table">
            <a:tbl>
              <a:tblPr>
                <a:tableStyleId>{5C22544A-7EE6-4342-B048-85BDC9FD1C3A}</a:tableStyleId>
              </a:tblPr>
              <a:tblGrid>
                <a:gridCol w="2932264"/>
                <a:gridCol w="2932264"/>
                <a:gridCol w="2932264"/>
              </a:tblGrid>
              <a:tr h="0">
                <a:tc>
                  <a:txBody>
                    <a:bodyPr/>
                    <a:lstStyle/>
                    <a:p>
                      <a:pPr marL="0" marR="0" indent="42545" algn="ctr">
                        <a:lnSpc>
                          <a:spcPct val="200000"/>
                        </a:lnSpc>
                        <a:spcBef>
                          <a:spcPts val="0"/>
                        </a:spcBef>
                        <a:spcAft>
                          <a:spcPts val="1000"/>
                        </a:spcAft>
                      </a:pPr>
                      <a:r>
                        <a:rPr lang="en-US" sz="1800" dirty="0">
                          <a:effectLst/>
                        </a:rPr>
                        <a:t>Trial</a:t>
                      </a:r>
                      <a:endParaRPr lang="en-PH"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dirty="0">
                          <a:effectLst/>
                        </a:rPr>
                        <a:t>Result w/ </a:t>
                      </a:r>
                      <a:r>
                        <a:rPr lang="en-US" sz="1800" dirty="0" smtClean="0">
                          <a:effectLst/>
                        </a:rPr>
                        <a:t>inter- camera Loop </a:t>
                      </a:r>
                      <a:r>
                        <a:rPr lang="en-US" sz="1800" dirty="0">
                          <a:effectLst/>
                        </a:rPr>
                        <a:t>Closure</a:t>
                      </a:r>
                      <a:endParaRPr lang="en-PH"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dirty="0">
                          <a:effectLst/>
                        </a:rPr>
                        <a:t>Result w/o </a:t>
                      </a:r>
                      <a:r>
                        <a:rPr lang="en-US" sz="1800" dirty="0" smtClean="0">
                          <a:effectLst/>
                        </a:rPr>
                        <a:t>inter-camera Loop </a:t>
                      </a:r>
                      <a:r>
                        <a:rPr lang="en-US" sz="1800" dirty="0">
                          <a:effectLst/>
                        </a:rPr>
                        <a:t>Closure</a:t>
                      </a:r>
                      <a:endParaRPr lang="en-PH"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r>
              <a:tr h="0">
                <a:tc>
                  <a:txBody>
                    <a:bodyPr/>
                    <a:lstStyle/>
                    <a:p>
                      <a:pPr marL="0" marR="0" indent="42545" algn="ctr">
                        <a:lnSpc>
                          <a:spcPct val="200000"/>
                        </a:lnSpc>
                        <a:spcBef>
                          <a:spcPts val="0"/>
                        </a:spcBef>
                        <a:spcAft>
                          <a:spcPts val="1000"/>
                        </a:spcAft>
                      </a:pPr>
                      <a:r>
                        <a:rPr lang="en-US" sz="1800" dirty="0">
                          <a:effectLst/>
                        </a:rPr>
                        <a:t>1</a:t>
                      </a:r>
                      <a:endParaRPr lang="en-PH"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a:solidFill>
                            <a:schemeClr val="dk1"/>
                          </a:solidFill>
                          <a:effectLst/>
                          <a:latin typeface="+mn-lt"/>
                          <a:ea typeface="+mn-ea"/>
                          <a:cs typeface="+mn-cs"/>
                        </a:rPr>
                        <a:t>Half</a:t>
                      </a:r>
                      <a:endParaRPr lang="en-PH" sz="1800" kern="1200">
                        <a:solidFill>
                          <a:schemeClr val="dk1"/>
                        </a:solidFill>
                        <a:effectLst/>
                        <a:latin typeface="+mn-lt"/>
                        <a:ea typeface="+mn-ea"/>
                        <a:cs typeface="+mn-cs"/>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dirty="0">
                          <a:solidFill>
                            <a:schemeClr val="dk1"/>
                          </a:solidFill>
                          <a:effectLst/>
                          <a:latin typeface="+mn-lt"/>
                          <a:ea typeface="+mn-ea"/>
                          <a:cs typeface="+mn-cs"/>
                        </a:rPr>
                        <a:t>Small Unmapped Area but Camera 1 stopped early</a:t>
                      </a:r>
                      <a:endParaRPr lang="en-PH" sz="1800" kern="1200" dirty="0">
                        <a:solidFill>
                          <a:schemeClr val="dk1"/>
                        </a:solidFill>
                        <a:effectLst/>
                        <a:latin typeface="+mn-lt"/>
                        <a:ea typeface="+mn-ea"/>
                        <a:cs typeface="+mn-cs"/>
                      </a:endParaRPr>
                    </a:p>
                  </a:txBody>
                  <a:tcPr marL="34925" marR="34925" marT="34925" marB="34925"/>
                </a:tc>
              </a:tr>
              <a:tr h="0">
                <a:tc>
                  <a:txBody>
                    <a:bodyPr/>
                    <a:lstStyle/>
                    <a:p>
                      <a:pPr marL="0" marR="0" indent="42545" algn="ctr">
                        <a:lnSpc>
                          <a:spcPct val="200000"/>
                        </a:lnSpc>
                        <a:spcBef>
                          <a:spcPts val="0"/>
                        </a:spcBef>
                        <a:spcAft>
                          <a:spcPts val="1000"/>
                        </a:spcAft>
                      </a:pPr>
                      <a:r>
                        <a:rPr lang="en-US" sz="1800">
                          <a:effectLst/>
                        </a:rPr>
                        <a:t>2</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a:solidFill>
                            <a:schemeClr val="dk1"/>
                          </a:solidFill>
                          <a:effectLst/>
                          <a:latin typeface="+mn-lt"/>
                          <a:ea typeface="+mn-ea"/>
                          <a:cs typeface="+mn-cs"/>
                        </a:rPr>
                        <a:t>Small Unmapped Area</a:t>
                      </a:r>
                      <a:endParaRPr lang="en-PH" sz="1800" kern="1200">
                        <a:solidFill>
                          <a:schemeClr val="dk1"/>
                        </a:solidFill>
                        <a:effectLst/>
                        <a:latin typeface="+mn-lt"/>
                        <a:ea typeface="+mn-ea"/>
                        <a:cs typeface="+mn-cs"/>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a:solidFill>
                            <a:schemeClr val="dk1"/>
                          </a:solidFill>
                          <a:effectLst/>
                          <a:latin typeface="+mn-lt"/>
                          <a:ea typeface="+mn-ea"/>
                          <a:cs typeface="+mn-cs"/>
                        </a:rPr>
                        <a:t>Fail</a:t>
                      </a:r>
                      <a:endParaRPr lang="en-PH" sz="1800" kern="1200">
                        <a:solidFill>
                          <a:schemeClr val="dk1"/>
                        </a:solidFill>
                        <a:effectLst/>
                        <a:latin typeface="+mn-lt"/>
                        <a:ea typeface="+mn-ea"/>
                        <a:cs typeface="+mn-cs"/>
                      </a:endParaRPr>
                    </a:p>
                  </a:txBody>
                  <a:tcPr marL="34925" marR="34925" marT="34925" marB="34925"/>
                </a:tc>
              </a:tr>
              <a:tr h="0">
                <a:tc>
                  <a:txBody>
                    <a:bodyPr/>
                    <a:lstStyle/>
                    <a:p>
                      <a:pPr marL="0" marR="0" indent="42545" algn="ctr">
                        <a:lnSpc>
                          <a:spcPct val="200000"/>
                        </a:lnSpc>
                        <a:spcBef>
                          <a:spcPts val="0"/>
                        </a:spcBef>
                        <a:spcAft>
                          <a:spcPts val="1000"/>
                        </a:spcAft>
                      </a:pPr>
                      <a:r>
                        <a:rPr lang="en-US" sz="1800">
                          <a:effectLst/>
                        </a:rPr>
                        <a:t>3</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a:solidFill>
                            <a:schemeClr val="dk1"/>
                          </a:solidFill>
                          <a:effectLst/>
                          <a:latin typeface="+mn-lt"/>
                          <a:ea typeface="+mn-ea"/>
                          <a:cs typeface="+mn-cs"/>
                        </a:rPr>
                        <a:t>Half</a:t>
                      </a:r>
                      <a:endParaRPr lang="en-PH" sz="1800" kern="1200">
                        <a:solidFill>
                          <a:schemeClr val="dk1"/>
                        </a:solidFill>
                        <a:effectLst/>
                        <a:latin typeface="+mn-lt"/>
                        <a:ea typeface="+mn-ea"/>
                        <a:cs typeface="+mn-cs"/>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dirty="0">
                          <a:solidFill>
                            <a:schemeClr val="dk1"/>
                          </a:solidFill>
                          <a:effectLst/>
                          <a:latin typeface="+mn-lt"/>
                          <a:ea typeface="+mn-ea"/>
                          <a:cs typeface="+mn-cs"/>
                        </a:rPr>
                        <a:t>Fail</a:t>
                      </a:r>
                      <a:endParaRPr lang="en-PH" sz="1800" kern="1200" dirty="0">
                        <a:solidFill>
                          <a:schemeClr val="dk1"/>
                        </a:solidFill>
                        <a:effectLst/>
                        <a:latin typeface="+mn-lt"/>
                        <a:ea typeface="+mn-ea"/>
                        <a:cs typeface="+mn-cs"/>
                      </a:endParaRPr>
                    </a:p>
                  </a:txBody>
                  <a:tcPr marL="34925" marR="34925" marT="34925" marB="34925"/>
                </a:tc>
              </a:tr>
            </a:tbl>
          </a:graphicData>
        </a:graphic>
      </p:graphicFrame>
    </p:spTree>
    <p:extLst>
      <p:ext uri="{BB962C8B-B14F-4D97-AF65-F5344CB8AC3E}">
        <p14:creationId xmlns:p14="http://schemas.microsoft.com/office/powerpoint/2010/main" val="361697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MULTI RGBDSLAM </a:t>
            </a:r>
            <a:r>
              <a:rPr lang="en-PH" dirty="0" smtClean="0"/>
              <a:t>(SIFT)</a:t>
            </a:r>
            <a:endParaRPr lang="en-PH" dirty="0"/>
          </a:p>
        </p:txBody>
      </p:sp>
      <p:sp>
        <p:nvSpPr>
          <p:cNvPr id="3" name="Content Placeholder 2"/>
          <p:cNvSpPr>
            <a:spLocks noGrp="1"/>
          </p:cNvSpPr>
          <p:nvPr>
            <p:ph idx="1"/>
          </p:nvPr>
        </p:nvSpPr>
        <p:spPr/>
        <p:txBody>
          <a:bodyPr/>
          <a:lstStyle/>
          <a:p>
            <a:endParaRPr lang="en-PH"/>
          </a:p>
        </p:txBody>
      </p:sp>
      <p:pic>
        <p:nvPicPr>
          <p:cNvPr id="4" name="Picture 3" descr="I:\Images\Untitled Folder 2\Screenshot from 2014-10-29 10_23_53.png"/>
          <p:cNvPicPr/>
          <p:nvPr/>
        </p:nvPicPr>
        <p:blipFill rotWithShape="1">
          <a:blip r:embed="rId2">
            <a:extLst>
              <a:ext uri="{28A0092B-C50C-407E-A947-70E740481C1C}">
                <a14:useLocalDpi xmlns:a14="http://schemas.microsoft.com/office/drawing/2010/main" val="0"/>
              </a:ext>
            </a:extLst>
          </a:blip>
          <a:srcRect l="43405" t="6914" r="27201" b="47125"/>
          <a:stretch/>
        </p:blipFill>
        <p:spPr bwMode="auto">
          <a:xfrm>
            <a:off x="913795" y="2096064"/>
            <a:ext cx="5240262" cy="3695136"/>
          </a:xfrm>
          <a:prstGeom prst="rect">
            <a:avLst/>
          </a:prstGeom>
          <a:noFill/>
          <a:ln>
            <a:noFill/>
          </a:ln>
          <a:extLst>
            <a:ext uri="{53640926-AAD7-44D8-BBD7-CCE9431645EC}">
              <a14:shadowObscured xmlns:a14="http://schemas.microsoft.com/office/drawing/2010/main"/>
            </a:ext>
          </a:extLst>
        </p:spPr>
      </p:pic>
      <p:pic>
        <p:nvPicPr>
          <p:cNvPr id="5" name="Picture 4" descr="I:\Images\Untitled Folder 2\MULTI EMMETT2 SIFT.png"/>
          <p:cNvPicPr/>
          <p:nvPr/>
        </p:nvPicPr>
        <p:blipFill rotWithShape="1">
          <a:blip r:embed="rId3" cstate="print">
            <a:extLst>
              <a:ext uri="{28A0092B-C50C-407E-A947-70E740481C1C}">
                <a14:useLocalDpi xmlns:a14="http://schemas.microsoft.com/office/drawing/2010/main" val="0"/>
              </a:ext>
            </a:extLst>
          </a:blip>
          <a:srcRect l="30775" t="6914" r="16866" b="17039"/>
          <a:stretch/>
        </p:blipFill>
        <p:spPr bwMode="auto">
          <a:xfrm>
            <a:off x="6154056" y="2096064"/>
            <a:ext cx="5113499" cy="369513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008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MULTI RGBDSLAM (ORB)</a:t>
            </a:r>
            <a:endParaRPr lang="en-PH" dirty="0"/>
          </a:p>
        </p:txBody>
      </p:sp>
      <p:graphicFrame>
        <p:nvGraphicFramePr>
          <p:cNvPr id="4" name="Content Placeholder 3"/>
          <p:cNvGraphicFramePr>
            <a:graphicFrameLocks noGrp="1"/>
          </p:cNvGraphicFramePr>
          <p:nvPr>
            <p:ph idx="1"/>
            <p:extLst/>
          </p:nvPr>
        </p:nvGraphicFramePr>
        <p:xfrm>
          <a:off x="2321151" y="2622186"/>
          <a:ext cx="7664677" cy="3022600"/>
        </p:xfrm>
        <a:graphic>
          <a:graphicData uri="http://schemas.openxmlformats.org/drawingml/2006/table">
            <a:tbl>
              <a:tblPr>
                <a:tableStyleId>{5C22544A-7EE6-4342-B048-85BDC9FD1C3A}</a:tableStyleId>
              </a:tblPr>
              <a:tblGrid>
                <a:gridCol w="2526645"/>
                <a:gridCol w="2688891"/>
                <a:gridCol w="2449141"/>
              </a:tblGrid>
              <a:tr h="0">
                <a:tc>
                  <a:txBody>
                    <a:bodyPr/>
                    <a:lstStyle/>
                    <a:p>
                      <a:pPr marL="0" marR="0" indent="42545" algn="ctr">
                        <a:lnSpc>
                          <a:spcPct val="200000"/>
                        </a:lnSpc>
                        <a:spcBef>
                          <a:spcPts val="0"/>
                        </a:spcBef>
                        <a:spcAft>
                          <a:spcPts val="1000"/>
                        </a:spcAft>
                      </a:pPr>
                      <a:r>
                        <a:rPr lang="en-US" sz="1800" dirty="0">
                          <a:effectLst/>
                        </a:rPr>
                        <a:t>Trial</a:t>
                      </a:r>
                      <a:endParaRPr lang="en-PH"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dirty="0">
                          <a:effectLst/>
                        </a:rPr>
                        <a:t>Result w/ </a:t>
                      </a:r>
                      <a:r>
                        <a:rPr lang="en-US" sz="1800" dirty="0" smtClean="0">
                          <a:effectLst/>
                        </a:rPr>
                        <a:t>inter- camera Loop </a:t>
                      </a:r>
                      <a:r>
                        <a:rPr lang="en-US" sz="1800" dirty="0">
                          <a:effectLst/>
                        </a:rPr>
                        <a:t>Closure</a:t>
                      </a:r>
                      <a:endParaRPr lang="en-PH"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a:lnSpc>
                          <a:spcPct val="200000"/>
                        </a:lnSpc>
                        <a:spcBef>
                          <a:spcPts val="0"/>
                        </a:spcBef>
                        <a:spcAft>
                          <a:spcPts val="1000"/>
                        </a:spcAft>
                      </a:pPr>
                      <a:r>
                        <a:rPr lang="en-US" sz="1800" dirty="0">
                          <a:effectLst/>
                        </a:rPr>
                        <a:t>Result w/o </a:t>
                      </a:r>
                      <a:r>
                        <a:rPr lang="en-US" sz="1800" dirty="0" smtClean="0">
                          <a:effectLst/>
                        </a:rPr>
                        <a:t>inter-camera Loop </a:t>
                      </a:r>
                      <a:r>
                        <a:rPr lang="en-US" sz="1800" dirty="0">
                          <a:effectLst/>
                        </a:rPr>
                        <a:t>Closure</a:t>
                      </a:r>
                      <a:endParaRPr lang="en-PH" sz="1600" dirty="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r>
              <a:tr h="0">
                <a:tc>
                  <a:txBody>
                    <a:bodyPr/>
                    <a:lstStyle/>
                    <a:p>
                      <a:pPr marL="0" marR="0" indent="42545" algn="ctr">
                        <a:lnSpc>
                          <a:spcPct val="200000"/>
                        </a:lnSpc>
                        <a:spcBef>
                          <a:spcPts val="0"/>
                        </a:spcBef>
                        <a:spcAft>
                          <a:spcPts val="1000"/>
                        </a:spcAft>
                      </a:pPr>
                      <a:r>
                        <a:rPr lang="en-US" sz="1800">
                          <a:effectLst/>
                        </a:rPr>
                        <a:t>1</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a:solidFill>
                            <a:schemeClr val="dk1"/>
                          </a:solidFill>
                          <a:effectLst/>
                          <a:latin typeface="+mn-lt"/>
                          <a:ea typeface="+mn-ea"/>
                          <a:cs typeface="+mn-cs"/>
                        </a:rPr>
                        <a:t>Success</a:t>
                      </a:r>
                      <a:endParaRPr lang="en-PH" sz="1800" kern="1200">
                        <a:solidFill>
                          <a:schemeClr val="dk1"/>
                        </a:solidFill>
                        <a:effectLst/>
                        <a:latin typeface="+mn-lt"/>
                        <a:ea typeface="+mn-ea"/>
                        <a:cs typeface="+mn-cs"/>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a:solidFill>
                            <a:schemeClr val="dk1"/>
                          </a:solidFill>
                          <a:effectLst/>
                          <a:latin typeface="+mn-lt"/>
                          <a:ea typeface="+mn-ea"/>
                          <a:cs typeface="+mn-cs"/>
                        </a:rPr>
                        <a:t>Fail</a:t>
                      </a:r>
                      <a:endParaRPr lang="en-PH" sz="1800" kern="1200">
                        <a:solidFill>
                          <a:schemeClr val="dk1"/>
                        </a:solidFill>
                        <a:effectLst/>
                        <a:latin typeface="+mn-lt"/>
                        <a:ea typeface="+mn-ea"/>
                        <a:cs typeface="+mn-cs"/>
                      </a:endParaRPr>
                    </a:p>
                  </a:txBody>
                  <a:tcPr marL="34925" marR="34925" marT="34925" marB="34925"/>
                </a:tc>
              </a:tr>
              <a:tr h="0">
                <a:tc>
                  <a:txBody>
                    <a:bodyPr/>
                    <a:lstStyle/>
                    <a:p>
                      <a:pPr marL="0" marR="0" indent="42545" algn="ctr">
                        <a:lnSpc>
                          <a:spcPct val="200000"/>
                        </a:lnSpc>
                        <a:spcBef>
                          <a:spcPts val="0"/>
                        </a:spcBef>
                        <a:spcAft>
                          <a:spcPts val="1000"/>
                        </a:spcAft>
                      </a:pPr>
                      <a:r>
                        <a:rPr lang="en-US" sz="1800">
                          <a:effectLst/>
                        </a:rPr>
                        <a:t>2</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a:solidFill>
                            <a:schemeClr val="dk1"/>
                          </a:solidFill>
                          <a:effectLst/>
                          <a:latin typeface="+mn-lt"/>
                          <a:ea typeface="+mn-ea"/>
                          <a:cs typeface="+mn-cs"/>
                        </a:rPr>
                        <a:t>Small Unmapped Area</a:t>
                      </a:r>
                      <a:endParaRPr lang="en-PH" sz="1800" kern="1200">
                        <a:solidFill>
                          <a:schemeClr val="dk1"/>
                        </a:solidFill>
                        <a:effectLst/>
                        <a:latin typeface="+mn-lt"/>
                        <a:ea typeface="+mn-ea"/>
                        <a:cs typeface="+mn-cs"/>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a:solidFill>
                            <a:schemeClr val="dk1"/>
                          </a:solidFill>
                          <a:effectLst/>
                          <a:latin typeface="+mn-lt"/>
                          <a:ea typeface="+mn-ea"/>
                          <a:cs typeface="+mn-cs"/>
                        </a:rPr>
                        <a:t>Fail</a:t>
                      </a:r>
                      <a:endParaRPr lang="en-PH" sz="1800" kern="1200">
                        <a:solidFill>
                          <a:schemeClr val="dk1"/>
                        </a:solidFill>
                        <a:effectLst/>
                        <a:latin typeface="+mn-lt"/>
                        <a:ea typeface="+mn-ea"/>
                        <a:cs typeface="+mn-cs"/>
                      </a:endParaRPr>
                    </a:p>
                  </a:txBody>
                  <a:tcPr marL="34925" marR="34925" marT="34925" marB="34925"/>
                </a:tc>
              </a:tr>
              <a:tr h="0">
                <a:tc>
                  <a:txBody>
                    <a:bodyPr/>
                    <a:lstStyle/>
                    <a:p>
                      <a:pPr marL="0" marR="0" indent="42545" algn="ctr">
                        <a:lnSpc>
                          <a:spcPct val="200000"/>
                        </a:lnSpc>
                        <a:spcBef>
                          <a:spcPts val="0"/>
                        </a:spcBef>
                        <a:spcAft>
                          <a:spcPts val="1000"/>
                        </a:spcAft>
                      </a:pPr>
                      <a:r>
                        <a:rPr lang="en-US" sz="1800">
                          <a:effectLst/>
                        </a:rPr>
                        <a:t>3</a:t>
                      </a:r>
                      <a:endParaRPr lang="en-PH" sz="1600">
                        <a:effectLst/>
                        <a:latin typeface="Calibri" panose="020F0502020204030204" pitchFamily="34" charset="0"/>
                        <a:ea typeface="MS Mincho" panose="02020609040205080304" pitchFamily="49" charset="-128"/>
                        <a:cs typeface="Times New Roman" panose="02020603050405020304" pitchFamily="18" charset="0"/>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a:solidFill>
                            <a:schemeClr val="dk1"/>
                          </a:solidFill>
                          <a:effectLst/>
                          <a:latin typeface="+mn-lt"/>
                          <a:ea typeface="+mn-ea"/>
                          <a:cs typeface="+mn-cs"/>
                        </a:rPr>
                        <a:t>Success</a:t>
                      </a:r>
                      <a:endParaRPr lang="en-PH" sz="1800" kern="1200">
                        <a:solidFill>
                          <a:schemeClr val="dk1"/>
                        </a:solidFill>
                        <a:effectLst/>
                        <a:latin typeface="+mn-lt"/>
                        <a:ea typeface="+mn-ea"/>
                        <a:cs typeface="+mn-cs"/>
                      </a:endParaRPr>
                    </a:p>
                  </a:txBody>
                  <a:tcPr marL="34925" marR="34925" marT="34925" marB="34925"/>
                </a:tc>
                <a:tc>
                  <a:txBody>
                    <a:bodyPr/>
                    <a:lstStyle/>
                    <a:p>
                      <a:pPr marL="0" marR="0" indent="42545" algn="ctr" defTabSz="914400" rtl="0" eaLnBrk="1" latinLnBrk="0" hangingPunct="1">
                        <a:lnSpc>
                          <a:spcPct val="200000"/>
                        </a:lnSpc>
                        <a:spcBef>
                          <a:spcPts val="0"/>
                        </a:spcBef>
                        <a:spcAft>
                          <a:spcPts val="1000"/>
                        </a:spcAft>
                      </a:pPr>
                      <a:r>
                        <a:rPr lang="en-US" sz="1800" kern="1200" dirty="0">
                          <a:solidFill>
                            <a:schemeClr val="dk1"/>
                          </a:solidFill>
                          <a:effectLst/>
                          <a:latin typeface="+mn-lt"/>
                          <a:ea typeface="+mn-ea"/>
                          <a:cs typeface="+mn-cs"/>
                        </a:rPr>
                        <a:t>Fail</a:t>
                      </a:r>
                      <a:endParaRPr lang="en-PH" sz="1800" kern="1200" dirty="0">
                        <a:solidFill>
                          <a:schemeClr val="dk1"/>
                        </a:solidFill>
                        <a:effectLst/>
                        <a:latin typeface="+mn-lt"/>
                        <a:ea typeface="+mn-ea"/>
                        <a:cs typeface="+mn-cs"/>
                      </a:endParaRPr>
                    </a:p>
                  </a:txBody>
                  <a:tcPr marL="34925" marR="34925" marT="34925" marB="34925"/>
                </a:tc>
              </a:tr>
            </a:tbl>
          </a:graphicData>
        </a:graphic>
      </p:graphicFrame>
    </p:spTree>
    <p:extLst>
      <p:ext uri="{BB962C8B-B14F-4D97-AF65-F5344CB8AC3E}">
        <p14:creationId xmlns:p14="http://schemas.microsoft.com/office/powerpoint/2010/main" val="277966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PH"/>
          </a:p>
        </p:txBody>
      </p:sp>
      <p:pic>
        <p:nvPicPr>
          <p:cNvPr id="4" name="Picture 3" descr="I:\Images\Untitled Folder 2\Screenshot from 2014-10-29 10_53_05.png"/>
          <p:cNvPicPr/>
          <p:nvPr/>
        </p:nvPicPr>
        <p:blipFill rotWithShape="1">
          <a:blip r:embed="rId2" cstate="print">
            <a:extLst>
              <a:ext uri="{28A0092B-C50C-407E-A947-70E740481C1C}">
                <a14:useLocalDpi xmlns:a14="http://schemas.microsoft.com/office/drawing/2010/main" val="0"/>
              </a:ext>
            </a:extLst>
          </a:blip>
          <a:srcRect l="23707" t="3585" r="14728" b="5262"/>
          <a:stretch/>
        </p:blipFill>
        <p:spPr bwMode="auto">
          <a:xfrm>
            <a:off x="913794" y="2096064"/>
            <a:ext cx="5182205" cy="3695136"/>
          </a:xfrm>
          <a:prstGeom prst="rect">
            <a:avLst/>
          </a:prstGeom>
          <a:noFill/>
          <a:ln>
            <a:noFill/>
          </a:ln>
          <a:extLst>
            <a:ext uri="{53640926-AAD7-44D8-BBD7-CCE9431645EC}">
              <a14:shadowObscured xmlns:a14="http://schemas.microsoft.com/office/drawing/2010/main"/>
            </a:ext>
          </a:extLst>
        </p:spPr>
      </p:pic>
      <p:pic>
        <p:nvPicPr>
          <p:cNvPr id="5" name="Picture 4" descr="I:\Images\Untitled Folder 2\EMMETT2 ORB.png"/>
          <p:cNvPicPr/>
          <p:nvPr/>
        </p:nvPicPr>
        <p:blipFill rotWithShape="1">
          <a:blip r:embed="rId3" cstate="print">
            <a:extLst>
              <a:ext uri="{28A0092B-C50C-407E-A947-70E740481C1C}">
                <a14:useLocalDpi xmlns:a14="http://schemas.microsoft.com/office/drawing/2010/main" val="0"/>
              </a:ext>
            </a:extLst>
          </a:blip>
          <a:srcRect l="39603" t="8869" r="4940" b="5284"/>
          <a:stretch/>
        </p:blipFill>
        <p:spPr bwMode="auto">
          <a:xfrm>
            <a:off x="6090674" y="2096064"/>
            <a:ext cx="5176881" cy="3695136"/>
          </a:xfrm>
          <a:prstGeom prst="rect">
            <a:avLst/>
          </a:prstGeom>
          <a:noFill/>
          <a:ln>
            <a:noFill/>
          </a:ln>
          <a:extLst>
            <a:ext uri="{53640926-AAD7-44D8-BBD7-CCE9431645EC}">
              <a14:shadowObscured xmlns:a14="http://schemas.microsoft.com/office/drawing/2010/main"/>
            </a:ext>
          </a:extLst>
        </p:spPr>
      </p:pic>
      <p:sp>
        <p:nvSpPr>
          <p:cNvPr id="6" name="Title 5"/>
          <p:cNvSpPr>
            <a:spLocks noGrp="1"/>
          </p:cNvSpPr>
          <p:nvPr>
            <p:ph type="title"/>
          </p:nvPr>
        </p:nvSpPr>
        <p:spPr/>
        <p:txBody>
          <a:bodyPr/>
          <a:lstStyle/>
          <a:p>
            <a:r>
              <a:rPr lang="en-PH" dirty="0" smtClean="0"/>
              <a:t>MULTI RGBDSLAM (ORB)</a:t>
            </a:r>
            <a:endParaRPr lang="en-PH" dirty="0"/>
          </a:p>
        </p:txBody>
      </p:sp>
    </p:spTree>
    <p:extLst>
      <p:ext uri="{BB962C8B-B14F-4D97-AF65-F5344CB8AC3E}">
        <p14:creationId xmlns:p14="http://schemas.microsoft.com/office/powerpoint/2010/main" val="24167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Frontier Detection</a:t>
            </a:r>
            <a:endParaRPr lang="en-US" dirty="0"/>
          </a:p>
        </p:txBody>
      </p:sp>
      <p:pic>
        <p:nvPicPr>
          <p:cNvPr id="8" name="Picture 7"/>
          <p:cNvPicPr/>
          <p:nvPr/>
        </p:nvPicPr>
        <p:blipFill>
          <a:blip r:embed="rId3"/>
          <a:stretch>
            <a:fillRect/>
          </a:stretch>
        </p:blipFill>
        <p:spPr>
          <a:xfrm>
            <a:off x="566323" y="2260656"/>
            <a:ext cx="1762125" cy="2371725"/>
          </a:xfrm>
          <a:prstGeom prst="rect">
            <a:avLst/>
          </a:prstGeom>
        </p:spPr>
      </p:pic>
      <p:pic>
        <p:nvPicPr>
          <p:cNvPr id="9" name="Picture 8"/>
          <p:cNvPicPr/>
          <p:nvPr/>
        </p:nvPicPr>
        <p:blipFill>
          <a:blip r:embed="rId4"/>
          <a:stretch>
            <a:fillRect/>
          </a:stretch>
        </p:blipFill>
        <p:spPr>
          <a:xfrm>
            <a:off x="2474752" y="2260656"/>
            <a:ext cx="1771650" cy="2381250"/>
          </a:xfrm>
          <a:prstGeom prst="rect">
            <a:avLst/>
          </a:prstGeom>
        </p:spPr>
      </p:pic>
      <p:pic>
        <p:nvPicPr>
          <p:cNvPr id="10" name="Content Placeholder 9"/>
          <p:cNvPicPr>
            <a:picLocks noGrp="1"/>
          </p:cNvPicPr>
          <p:nvPr>
            <p:ph idx="1"/>
          </p:nvPr>
        </p:nvPicPr>
        <p:blipFill>
          <a:blip r:embed="rId5"/>
          <a:stretch>
            <a:fillRect/>
          </a:stretch>
        </p:blipFill>
        <p:spPr>
          <a:xfrm>
            <a:off x="4439136" y="2260656"/>
            <a:ext cx="1752600" cy="2390775"/>
          </a:xfrm>
          <a:prstGeom prst="rect">
            <a:avLst/>
          </a:prstGeom>
        </p:spPr>
      </p:pic>
      <p:sp>
        <p:nvSpPr>
          <p:cNvPr id="11" name="TextBox 10"/>
          <p:cNvSpPr txBox="1"/>
          <p:nvPr/>
        </p:nvSpPr>
        <p:spPr>
          <a:xfrm>
            <a:off x="493171" y="4590288"/>
            <a:ext cx="1627946" cy="369332"/>
          </a:xfrm>
          <a:prstGeom prst="rect">
            <a:avLst/>
          </a:prstGeom>
          <a:noFill/>
        </p:spPr>
        <p:txBody>
          <a:bodyPr wrap="none" rtlCol="0">
            <a:spAutoFit/>
          </a:bodyPr>
          <a:lstStyle/>
          <a:p>
            <a:r>
              <a:rPr lang="en-US" dirty="0" smtClean="0"/>
              <a:t>Raw Frontiers</a:t>
            </a:r>
            <a:endParaRPr lang="en-US" dirty="0"/>
          </a:p>
        </p:txBody>
      </p:sp>
      <p:sp>
        <p:nvSpPr>
          <p:cNvPr id="12" name="TextBox 11"/>
          <p:cNvSpPr txBox="1"/>
          <p:nvPr/>
        </p:nvSpPr>
        <p:spPr>
          <a:xfrm>
            <a:off x="2401600" y="4590288"/>
            <a:ext cx="1964384" cy="369332"/>
          </a:xfrm>
          <a:prstGeom prst="rect">
            <a:avLst/>
          </a:prstGeom>
          <a:noFill/>
        </p:spPr>
        <p:txBody>
          <a:bodyPr wrap="none" rtlCol="0">
            <a:spAutoFit/>
          </a:bodyPr>
          <a:lstStyle/>
          <a:p>
            <a:r>
              <a:rPr lang="en-US" dirty="0" smtClean="0"/>
              <a:t>Dilated Frontiers</a:t>
            </a:r>
            <a:endParaRPr lang="en-US" dirty="0"/>
          </a:p>
        </p:txBody>
      </p:sp>
      <p:sp>
        <p:nvSpPr>
          <p:cNvPr id="13" name="TextBox 12"/>
          <p:cNvSpPr txBox="1"/>
          <p:nvPr/>
        </p:nvSpPr>
        <p:spPr>
          <a:xfrm>
            <a:off x="4365984" y="4590288"/>
            <a:ext cx="2648482" cy="646331"/>
          </a:xfrm>
          <a:prstGeom prst="rect">
            <a:avLst/>
          </a:prstGeom>
          <a:noFill/>
        </p:spPr>
        <p:txBody>
          <a:bodyPr wrap="none" rtlCol="0">
            <a:spAutoFit/>
          </a:bodyPr>
          <a:lstStyle/>
          <a:p>
            <a:r>
              <a:rPr lang="en-US" dirty="0" smtClean="0"/>
              <a:t>Original (Green) and </a:t>
            </a:r>
          </a:p>
          <a:p>
            <a:r>
              <a:rPr lang="en-US" dirty="0" smtClean="0"/>
              <a:t>Relocated COGs (Blue)</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3468096185"/>
              </p:ext>
            </p:extLst>
          </p:nvPr>
        </p:nvGraphicFramePr>
        <p:xfrm>
          <a:off x="7014466" y="2260656"/>
          <a:ext cx="4544646" cy="2768600"/>
        </p:xfrm>
        <a:graphic>
          <a:graphicData uri="http://schemas.openxmlformats.org/drawingml/2006/table">
            <a:tbl>
              <a:tblPr firstRow="1" bandRow="1">
                <a:tableStyleId>{5C22544A-7EE6-4342-B048-85BDC9FD1C3A}</a:tableStyleId>
              </a:tblPr>
              <a:tblGrid>
                <a:gridCol w="1514882"/>
                <a:gridCol w="1514882"/>
                <a:gridCol w="1514882"/>
              </a:tblGrid>
              <a:tr h="370840">
                <a:tc>
                  <a:txBody>
                    <a:bodyPr/>
                    <a:lstStyle/>
                    <a:p>
                      <a:r>
                        <a:rPr lang="en-US" dirty="0" smtClean="0"/>
                        <a:t>Trials</a:t>
                      </a:r>
                      <a:endParaRPr lang="en-US" dirty="0"/>
                    </a:p>
                  </a:txBody>
                  <a:tcPr/>
                </a:tc>
                <a:tc>
                  <a:txBody>
                    <a:bodyPr/>
                    <a:lstStyle/>
                    <a:p>
                      <a:r>
                        <a:rPr lang="en-US" dirty="0" smtClean="0"/>
                        <a:t>Raw</a:t>
                      </a:r>
                      <a:r>
                        <a:rPr lang="en-US" baseline="0" dirty="0" smtClean="0"/>
                        <a:t> Frontier Count</a:t>
                      </a:r>
                      <a:endParaRPr lang="en-US" dirty="0"/>
                    </a:p>
                  </a:txBody>
                  <a:tcPr/>
                </a:tc>
                <a:tc>
                  <a:txBody>
                    <a:bodyPr/>
                    <a:lstStyle/>
                    <a:p>
                      <a:r>
                        <a:rPr lang="en-US" dirty="0" smtClean="0"/>
                        <a:t>Dilated</a:t>
                      </a:r>
                      <a:r>
                        <a:rPr lang="en-US" baseline="0" dirty="0" smtClean="0"/>
                        <a:t> Frontier Count</a:t>
                      </a:r>
                      <a:endParaRPr lang="en-US" dirty="0"/>
                    </a:p>
                  </a:txBody>
                  <a:tcPr/>
                </a:tc>
              </a:tr>
              <a:tr h="370840">
                <a:tc>
                  <a:txBody>
                    <a:bodyPr/>
                    <a:lstStyle/>
                    <a:p>
                      <a:r>
                        <a:rPr lang="en-US" dirty="0" smtClean="0"/>
                        <a:t>1</a:t>
                      </a:r>
                      <a:endParaRPr lang="en-US" dirty="0"/>
                    </a:p>
                  </a:txBody>
                  <a:tcPr/>
                </a:tc>
                <a:tc>
                  <a:txBody>
                    <a:bodyPr/>
                    <a:lstStyle/>
                    <a:p>
                      <a:r>
                        <a:rPr lang="en-US" dirty="0" smtClean="0"/>
                        <a:t>6</a:t>
                      </a:r>
                      <a:endParaRPr lang="en-US" dirty="0"/>
                    </a:p>
                  </a:txBody>
                  <a:tcPr/>
                </a:tc>
                <a:tc>
                  <a:txBody>
                    <a:bodyPr/>
                    <a:lstStyle/>
                    <a:p>
                      <a:r>
                        <a:rPr lang="en-US" dirty="0" smtClean="0"/>
                        <a:t>4</a:t>
                      </a:r>
                      <a:endParaRPr lang="en-US" dirty="0"/>
                    </a:p>
                  </a:txBody>
                  <a:tcPr/>
                </a:tc>
              </a:tr>
              <a:tr h="370840">
                <a:tc>
                  <a:txBody>
                    <a:bodyPr/>
                    <a:lstStyle/>
                    <a:p>
                      <a:r>
                        <a:rPr lang="en-US" dirty="0" smtClean="0"/>
                        <a:t>2</a:t>
                      </a:r>
                      <a:endParaRPr lang="en-US" dirty="0"/>
                    </a:p>
                  </a:txBody>
                  <a:tcPr/>
                </a:tc>
                <a:tc>
                  <a:txBody>
                    <a:bodyPr/>
                    <a:lstStyle/>
                    <a:p>
                      <a:r>
                        <a:rPr lang="en-US" dirty="0" smtClean="0"/>
                        <a:t>4</a:t>
                      </a:r>
                      <a:endParaRPr lang="en-US" dirty="0"/>
                    </a:p>
                  </a:txBody>
                  <a:tcPr/>
                </a:tc>
                <a:tc>
                  <a:txBody>
                    <a:bodyPr/>
                    <a:lstStyle/>
                    <a:p>
                      <a:r>
                        <a:rPr lang="en-US" dirty="0" smtClean="0"/>
                        <a:t>3</a:t>
                      </a:r>
                      <a:endParaRPr lang="en-US" dirty="0"/>
                    </a:p>
                  </a:txBody>
                  <a:tcPr/>
                </a:tc>
              </a:tr>
              <a:tr h="370840">
                <a:tc>
                  <a:txBody>
                    <a:bodyPr/>
                    <a:lstStyle/>
                    <a:p>
                      <a:r>
                        <a:rPr lang="en-US" dirty="0" smtClean="0"/>
                        <a:t>3</a:t>
                      </a:r>
                      <a:endParaRPr lang="en-US" dirty="0"/>
                    </a:p>
                  </a:txBody>
                  <a:tcPr/>
                </a:tc>
                <a:tc>
                  <a:txBody>
                    <a:bodyPr/>
                    <a:lstStyle/>
                    <a:p>
                      <a:r>
                        <a:rPr lang="en-US" dirty="0" smtClean="0"/>
                        <a:t>7</a:t>
                      </a:r>
                      <a:endParaRPr lang="en-US" dirty="0"/>
                    </a:p>
                  </a:txBody>
                  <a:tcPr/>
                </a:tc>
                <a:tc>
                  <a:txBody>
                    <a:bodyPr/>
                    <a:lstStyle/>
                    <a:p>
                      <a:r>
                        <a:rPr lang="en-US" dirty="0" smtClean="0"/>
                        <a:t>6</a:t>
                      </a:r>
                      <a:endParaRPr lang="en-US" dirty="0"/>
                    </a:p>
                  </a:txBody>
                  <a:tcPr/>
                </a:tc>
              </a:tr>
              <a:tr h="370840">
                <a:tc>
                  <a:txBody>
                    <a:bodyPr/>
                    <a:lstStyle/>
                    <a:p>
                      <a:r>
                        <a:rPr lang="en-US" dirty="0" smtClean="0"/>
                        <a:t>4</a:t>
                      </a:r>
                      <a:endParaRPr lang="en-US" dirty="0"/>
                    </a:p>
                  </a:txBody>
                  <a:tcPr/>
                </a:tc>
                <a:tc>
                  <a:txBody>
                    <a:bodyPr/>
                    <a:lstStyle/>
                    <a:p>
                      <a:r>
                        <a:rPr lang="en-US" dirty="0" smtClean="0"/>
                        <a:t>10</a:t>
                      </a:r>
                      <a:endParaRPr lang="en-US" dirty="0"/>
                    </a:p>
                  </a:txBody>
                  <a:tcPr/>
                </a:tc>
                <a:tc>
                  <a:txBody>
                    <a:bodyPr/>
                    <a:lstStyle/>
                    <a:p>
                      <a:r>
                        <a:rPr lang="en-US" dirty="0" smtClean="0"/>
                        <a:t>4</a:t>
                      </a:r>
                      <a:endParaRPr lang="en-US" dirty="0"/>
                    </a:p>
                  </a:txBody>
                  <a:tcPr/>
                </a:tc>
              </a:tr>
              <a:tr h="370840">
                <a:tc>
                  <a:txBody>
                    <a:bodyPr/>
                    <a:lstStyle/>
                    <a:p>
                      <a:r>
                        <a:rPr lang="en-US" dirty="0" smtClean="0"/>
                        <a:t>5</a:t>
                      </a:r>
                      <a:endParaRPr lang="en-US" dirty="0"/>
                    </a:p>
                  </a:txBody>
                  <a:tcPr/>
                </a:tc>
                <a:tc>
                  <a:txBody>
                    <a:bodyPr/>
                    <a:lstStyle/>
                    <a:p>
                      <a:r>
                        <a:rPr lang="en-US" dirty="0" smtClean="0"/>
                        <a:t>11</a:t>
                      </a:r>
                      <a:endParaRPr lang="en-US" dirty="0"/>
                    </a:p>
                  </a:txBody>
                  <a:tcPr/>
                </a:tc>
                <a:tc>
                  <a:txBody>
                    <a:bodyPr/>
                    <a:lstStyle/>
                    <a:p>
                      <a:r>
                        <a:rPr lang="en-US" dirty="0" smtClean="0"/>
                        <a:t>4</a:t>
                      </a:r>
                      <a:endParaRPr lang="en-US" dirty="0"/>
                    </a:p>
                  </a:txBody>
                  <a:tcPr/>
                </a:tc>
              </a:tr>
            </a:tbl>
          </a:graphicData>
        </a:graphic>
      </p:graphicFrame>
      <p:sp>
        <p:nvSpPr>
          <p:cNvPr id="16" name="TextBox 15"/>
          <p:cNvSpPr txBox="1"/>
          <p:nvPr/>
        </p:nvSpPr>
        <p:spPr>
          <a:xfrm>
            <a:off x="566323" y="1935921"/>
            <a:ext cx="857735" cy="369332"/>
          </a:xfrm>
          <a:prstGeom prst="rect">
            <a:avLst/>
          </a:prstGeom>
          <a:noFill/>
        </p:spPr>
        <p:txBody>
          <a:bodyPr wrap="none" rtlCol="0">
            <a:spAutoFit/>
          </a:bodyPr>
          <a:lstStyle/>
          <a:p>
            <a:r>
              <a:rPr lang="en-US" dirty="0" smtClean="0"/>
              <a:t>Trial 5</a:t>
            </a:r>
            <a:endParaRPr lang="en-US" dirty="0"/>
          </a:p>
        </p:txBody>
      </p:sp>
      <p:sp>
        <p:nvSpPr>
          <p:cNvPr id="3" name="TextBox 2"/>
          <p:cNvSpPr txBox="1"/>
          <p:nvPr/>
        </p:nvSpPr>
        <p:spPr>
          <a:xfrm>
            <a:off x="262650" y="5518130"/>
            <a:ext cx="11858171" cy="923330"/>
          </a:xfrm>
          <a:prstGeom prst="rect">
            <a:avLst/>
          </a:prstGeom>
          <a:noFill/>
        </p:spPr>
        <p:txBody>
          <a:bodyPr wrap="square" rtlCol="0">
            <a:spAutoFit/>
          </a:bodyPr>
          <a:lstStyle/>
          <a:p>
            <a:r>
              <a:rPr lang="en-US" dirty="0"/>
              <a:t>The test was done using a ROS bag file recording at Emmett’s house. The objective was to test the frontier </a:t>
            </a:r>
            <a:r>
              <a:rPr lang="en-US" dirty="0" smtClean="0"/>
              <a:t>detection </a:t>
            </a:r>
            <a:r>
              <a:rPr lang="en-US" dirty="0"/>
              <a:t>of the mission planner. Five sequences were sampled in the ROS bag file recording as shown </a:t>
            </a:r>
            <a:r>
              <a:rPr lang="en-US" dirty="0" smtClean="0"/>
              <a:t>below. </a:t>
            </a:r>
            <a:r>
              <a:rPr lang="en-US" dirty="0"/>
              <a:t>All of the frontiers found are correct. There is no frontier that falls between free and occupied or </a:t>
            </a:r>
            <a:r>
              <a:rPr lang="en-US" dirty="0" err="1"/>
              <a:t>mislocated</a:t>
            </a:r>
            <a:r>
              <a:rPr lang="en-US" dirty="0"/>
              <a:t>. </a:t>
            </a:r>
          </a:p>
        </p:txBody>
      </p:sp>
    </p:spTree>
    <p:extLst>
      <p:ext uri="{BB962C8B-B14F-4D97-AF65-F5344CB8AC3E}">
        <p14:creationId xmlns:p14="http://schemas.microsoft.com/office/powerpoint/2010/main" val="411590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035" y="2560320"/>
            <a:ext cx="10353761" cy="1326321"/>
          </a:xfrm>
        </p:spPr>
        <p:txBody>
          <a:bodyPr/>
          <a:lstStyle/>
          <a:p>
            <a:r>
              <a:rPr lang="en-US" dirty="0" smtClean="0"/>
              <a:t>System Test</a:t>
            </a:r>
            <a:endParaRPr lang="en-US" dirty="0"/>
          </a:p>
        </p:txBody>
      </p:sp>
    </p:spTree>
    <p:extLst>
      <p:ext uri="{BB962C8B-B14F-4D97-AF65-F5344CB8AC3E}">
        <p14:creationId xmlns:p14="http://schemas.microsoft.com/office/powerpoint/2010/main" val="37454909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Velasco room v407</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56469" y="2018475"/>
            <a:ext cx="3563388" cy="26725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492" y="2018475"/>
            <a:ext cx="3563388" cy="267254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8980" y="2018475"/>
            <a:ext cx="3563389" cy="2672542"/>
          </a:xfrm>
          <a:prstGeom prst="rect">
            <a:avLst/>
          </a:prstGeom>
        </p:spPr>
      </p:pic>
    </p:spTree>
    <p:extLst>
      <p:ext uri="{BB962C8B-B14F-4D97-AF65-F5344CB8AC3E}">
        <p14:creationId xmlns:p14="http://schemas.microsoft.com/office/powerpoint/2010/main" val="36804848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Rap’s apartment</a:t>
            </a:r>
            <a:endParaRPr lang="en-US" dirty="0"/>
          </a:p>
        </p:txBody>
      </p:sp>
      <p:pic>
        <p:nvPicPr>
          <p:cNvPr id="8" name="Picture 7"/>
          <p:cNvPicPr>
            <a:picLocks noChangeAspect="1"/>
          </p:cNvPicPr>
          <p:nvPr/>
        </p:nvPicPr>
        <p:blipFill rotWithShape="1">
          <a:blip r:embed="rId2"/>
          <a:srcRect l="8897" t="6783" r="8940" b="7383"/>
          <a:stretch/>
        </p:blipFill>
        <p:spPr>
          <a:xfrm>
            <a:off x="498159" y="1935921"/>
            <a:ext cx="5652655" cy="3147201"/>
          </a:xfrm>
          <a:prstGeom prst="rect">
            <a:avLst/>
          </a:prstGeom>
        </p:spPr>
      </p:pic>
      <p:pic>
        <p:nvPicPr>
          <p:cNvPr id="10" name="Picture 9"/>
          <p:cNvPicPr>
            <a:picLocks noChangeAspect="1"/>
          </p:cNvPicPr>
          <p:nvPr/>
        </p:nvPicPr>
        <p:blipFill rotWithShape="1">
          <a:blip r:embed="rId3"/>
          <a:srcRect l="8771" t="6304" r="8812" b="7143"/>
          <a:stretch/>
        </p:blipFill>
        <p:spPr>
          <a:xfrm>
            <a:off x="6150814" y="1935921"/>
            <a:ext cx="5623115" cy="3147201"/>
          </a:xfrm>
          <a:prstGeom prst="rect">
            <a:avLst/>
          </a:prstGeom>
        </p:spPr>
      </p:pic>
    </p:spTree>
    <p:extLst>
      <p:ext uri="{BB962C8B-B14F-4D97-AF65-F5344CB8AC3E}">
        <p14:creationId xmlns:p14="http://schemas.microsoft.com/office/powerpoint/2010/main" val="56319333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3793" y="4446431"/>
            <a:ext cx="3215425" cy="2411569"/>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6709" y="4446429"/>
            <a:ext cx="3215427" cy="2411570"/>
          </a:xfrm>
          <a:prstGeom prst="rect">
            <a:avLst/>
          </a:prstGeom>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85252" y="4446429"/>
            <a:ext cx="3215427" cy="2411570"/>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794" y="1891429"/>
            <a:ext cx="3215425" cy="2411569"/>
          </a:xfrm>
          <a:prstGeom prst="rect">
            <a:avLst/>
          </a:prstGeom>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85252" y="1891428"/>
            <a:ext cx="3215427" cy="2411570"/>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56711" y="1891428"/>
            <a:ext cx="3215425" cy="2411569"/>
          </a:xfrm>
          <a:prstGeom prst="rect">
            <a:avLst/>
          </a:prstGeom>
        </p:spPr>
      </p:pic>
      <p:sp>
        <p:nvSpPr>
          <p:cNvPr id="36" name="Title 1"/>
          <p:cNvSpPr>
            <a:spLocks noGrp="1"/>
          </p:cNvSpPr>
          <p:nvPr>
            <p:ph type="title"/>
          </p:nvPr>
        </p:nvSpPr>
        <p:spPr>
          <a:xfrm>
            <a:off x="913795" y="609600"/>
            <a:ext cx="10353761" cy="1326321"/>
          </a:xfrm>
        </p:spPr>
        <p:txBody>
          <a:bodyPr/>
          <a:lstStyle/>
          <a:p>
            <a:r>
              <a:rPr lang="en-US" dirty="0" smtClean="0"/>
              <a:t>Condo</a:t>
            </a:r>
            <a:endParaRPr lang="en-US" dirty="0"/>
          </a:p>
        </p:txBody>
      </p:sp>
    </p:spTree>
    <p:extLst>
      <p:ext uri="{BB962C8B-B14F-4D97-AF65-F5344CB8AC3E}">
        <p14:creationId xmlns:p14="http://schemas.microsoft.com/office/powerpoint/2010/main" val="16399065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SLAM</a:t>
            </a:r>
            <a:endParaRPr lang="en-US" dirty="0"/>
          </a:p>
        </p:txBody>
      </p:sp>
      <p:sp>
        <p:nvSpPr>
          <p:cNvPr id="3" name="Content Placeholder 2"/>
          <p:cNvSpPr>
            <a:spLocks noGrp="1"/>
          </p:cNvSpPr>
          <p:nvPr>
            <p:ph idx="1"/>
          </p:nvPr>
        </p:nvSpPr>
        <p:spPr/>
        <p:txBody>
          <a:bodyPr/>
          <a:lstStyle/>
          <a:p>
            <a:r>
              <a:rPr lang="en-US" dirty="0" smtClean="0"/>
              <a:t>Off-board sensors are impractical for autonomous operation.</a:t>
            </a:r>
          </a:p>
          <a:p>
            <a:r>
              <a:rPr lang="en-US" dirty="0" smtClean="0"/>
              <a:t>With only on-board sensors, localization for robots are self-based.</a:t>
            </a:r>
          </a:p>
          <a:p>
            <a:r>
              <a:rPr lang="en-US" dirty="0" smtClean="0"/>
              <a:t>The robot does not have any prior information about where it is.</a:t>
            </a:r>
          </a:p>
          <a:p>
            <a:r>
              <a:rPr lang="en-US" dirty="0" smtClean="0"/>
              <a:t>The PARADOX: </a:t>
            </a:r>
            <a:r>
              <a:rPr lang="en-US" dirty="0"/>
              <a:t>a robot cannot localize without having a map and it cannot create a map without knowing its </a:t>
            </a:r>
            <a:r>
              <a:rPr lang="en-US" dirty="0" smtClean="0"/>
              <a:t>location. This problem is well as known as SLAM.</a:t>
            </a:r>
          </a:p>
          <a:p>
            <a:r>
              <a:rPr lang="en-US" dirty="0" smtClean="0"/>
              <a:t>The localization and mapping generated is only relative to the original position of the robot.</a:t>
            </a:r>
          </a:p>
          <a:p>
            <a:r>
              <a:rPr lang="en-US" dirty="0"/>
              <a:t>In this study, co-operating autonomous operation between robots is concerned. </a:t>
            </a:r>
          </a:p>
        </p:txBody>
      </p:sp>
    </p:spTree>
    <p:extLst>
      <p:ext uri="{BB962C8B-B14F-4D97-AF65-F5344CB8AC3E}">
        <p14:creationId xmlns:p14="http://schemas.microsoft.com/office/powerpoint/2010/main" val="60697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Hand Simulated</a:t>
            </a:r>
            <a:endParaRPr lang="en-US" dirty="0"/>
          </a:p>
        </p:txBody>
      </p:sp>
      <p:pic>
        <p:nvPicPr>
          <p:cNvPr id="12" name="Picture 11"/>
          <p:cNvPicPr>
            <a:picLocks noChangeAspect="1"/>
          </p:cNvPicPr>
          <p:nvPr/>
        </p:nvPicPr>
        <p:blipFill rotWithShape="1">
          <a:blip r:embed="rId2"/>
          <a:srcRect b="17093"/>
          <a:stretch/>
        </p:blipFill>
        <p:spPr>
          <a:xfrm>
            <a:off x="7650591" y="4484306"/>
            <a:ext cx="2051856" cy="802423"/>
          </a:xfrm>
          <a:prstGeom prst="rect">
            <a:avLst/>
          </a:prstGeom>
        </p:spPr>
      </p:pic>
      <p:sp>
        <p:nvSpPr>
          <p:cNvPr id="13" name="TextBox 12"/>
          <p:cNvSpPr txBox="1"/>
          <p:nvPr/>
        </p:nvSpPr>
        <p:spPr>
          <a:xfrm>
            <a:off x="1212374" y="1658085"/>
            <a:ext cx="5943600" cy="369332"/>
          </a:xfrm>
          <a:prstGeom prst="rect">
            <a:avLst/>
          </a:prstGeom>
          <a:noFill/>
        </p:spPr>
        <p:txBody>
          <a:bodyPr wrap="square" rtlCol="0">
            <a:spAutoFit/>
          </a:bodyPr>
          <a:lstStyle/>
          <a:p>
            <a:r>
              <a:rPr lang="en-US" dirty="0" smtClean="0"/>
              <a:t>Rap’s Apartment/25 cm Inflation Radius</a:t>
            </a:r>
            <a:endParaRPr lang="en-US" dirty="0"/>
          </a:p>
        </p:txBody>
      </p:sp>
      <p:pic>
        <p:nvPicPr>
          <p:cNvPr id="3" name="Picture 2"/>
          <p:cNvPicPr>
            <a:picLocks noChangeAspect="1"/>
          </p:cNvPicPr>
          <p:nvPr/>
        </p:nvPicPr>
        <p:blipFill>
          <a:blip r:embed="rId3"/>
          <a:stretch>
            <a:fillRect/>
          </a:stretch>
        </p:blipFill>
        <p:spPr>
          <a:xfrm rot="16200000">
            <a:off x="1212373" y="2234490"/>
            <a:ext cx="2026023" cy="1934852"/>
          </a:xfrm>
          <a:prstGeom prst="rect">
            <a:avLst/>
          </a:prstGeom>
        </p:spPr>
      </p:pic>
      <p:pic>
        <p:nvPicPr>
          <p:cNvPr id="5" name="Picture 4"/>
          <p:cNvPicPr>
            <a:picLocks noChangeAspect="1"/>
          </p:cNvPicPr>
          <p:nvPr/>
        </p:nvPicPr>
        <p:blipFill>
          <a:blip r:embed="rId4"/>
          <a:stretch>
            <a:fillRect/>
          </a:stretch>
        </p:blipFill>
        <p:spPr>
          <a:xfrm>
            <a:off x="1245031" y="4423774"/>
            <a:ext cx="1594438" cy="847045"/>
          </a:xfrm>
          <a:prstGeom prst="rect">
            <a:avLst/>
          </a:prstGeom>
        </p:spPr>
      </p:pic>
      <p:pic>
        <p:nvPicPr>
          <p:cNvPr id="6" name="Picture 5"/>
          <p:cNvPicPr>
            <a:picLocks noChangeAspect="1"/>
          </p:cNvPicPr>
          <p:nvPr/>
        </p:nvPicPr>
        <p:blipFill rotWithShape="1">
          <a:blip r:embed="rId5"/>
          <a:srcRect b="4252"/>
          <a:stretch/>
        </p:blipFill>
        <p:spPr>
          <a:xfrm rot="16200000">
            <a:off x="4362648" y="1493557"/>
            <a:ext cx="2076450" cy="3502082"/>
          </a:xfrm>
          <a:prstGeom prst="rect">
            <a:avLst/>
          </a:prstGeom>
        </p:spPr>
      </p:pic>
      <p:pic>
        <p:nvPicPr>
          <p:cNvPr id="14" name="Picture 13"/>
          <p:cNvPicPr>
            <a:picLocks noChangeAspect="1"/>
          </p:cNvPicPr>
          <p:nvPr/>
        </p:nvPicPr>
        <p:blipFill>
          <a:blip r:embed="rId6"/>
          <a:stretch>
            <a:fillRect/>
          </a:stretch>
        </p:blipFill>
        <p:spPr>
          <a:xfrm>
            <a:off x="3726973" y="4396512"/>
            <a:ext cx="1612469" cy="890217"/>
          </a:xfrm>
          <a:prstGeom prst="rect">
            <a:avLst/>
          </a:prstGeom>
        </p:spPr>
      </p:pic>
      <p:pic>
        <p:nvPicPr>
          <p:cNvPr id="15" name="Picture 14"/>
          <p:cNvPicPr>
            <a:picLocks noChangeAspect="1"/>
          </p:cNvPicPr>
          <p:nvPr/>
        </p:nvPicPr>
        <p:blipFill>
          <a:blip r:embed="rId7"/>
          <a:stretch>
            <a:fillRect/>
          </a:stretch>
        </p:blipFill>
        <p:spPr>
          <a:xfrm rot="16200000">
            <a:off x="8324331" y="1398904"/>
            <a:ext cx="2190750" cy="3695700"/>
          </a:xfrm>
          <a:prstGeom prst="rect">
            <a:avLst/>
          </a:prstGeom>
        </p:spPr>
      </p:pic>
    </p:spTree>
    <p:extLst>
      <p:ext uri="{BB962C8B-B14F-4D97-AF65-F5344CB8AC3E}">
        <p14:creationId xmlns:p14="http://schemas.microsoft.com/office/powerpoint/2010/main" val="271647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Hand Simulated</a:t>
            </a:r>
            <a:endParaRPr lang="en-US" dirty="0"/>
          </a:p>
        </p:txBody>
      </p:sp>
      <p:sp>
        <p:nvSpPr>
          <p:cNvPr id="5" name="TextBox 4"/>
          <p:cNvSpPr txBox="1"/>
          <p:nvPr/>
        </p:nvSpPr>
        <p:spPr>
          <a:xfrm>
            <a:off x="1060752" y="1629161"/>
            <a:ext cx="5943600" cy="369332"/>
          </a:xfrm>
          <a:prstGeom prst="rect">
            <a:avLst/>
          </a:prstGeom>
          <a:noFill/>
        </p:spPr>
        <p:txBody>
          <a:bodyPr wrap="square" rtlCol="0">
            <a:spAutoFit/>
          </a:bodyPr>
          <a:lstStyle/>
          <a:p>
            <a:r>
              <a:rPr lang="en-US" dirty="0" smtClean="0"/>
              <a:t>Rap’s Apartment/25 cm Inflation Radius</a:t>
            </a:r>
            <a:endParaRPr lang="en-US" dirty="0"/>
          </a:p>
        </p:txBody>
      </p:sp>
      <p:pic>
        <p:nvPicPr>
          <p:cNvPr id="6" name="Picture 5"/>
          <p:cNvPicPr>
            <a:picLocks noChangeAspect="1"/>
          </p:cNvPicPr>
          <p:nvPr/>
        </p:nvPicPr>
        <p:blipFill>
          <a:blip r:embed="rId2"/>
          <a:stretch>
            <a:fillRect/>
          </a:stretch>
        </p:blipFill>
        <p:spPr>
          <a:xfrm>
            <a:off x="4469043" y="2284639"/>
            <a:ext cx="3243263" cy="3869645"/>
          </a:xfrm>
          <a:prstGeom prst="rect">
            <a:avLst/>
          </a:prstGeom>
        </p:spPr>
      </p:pic>
    </p:spTree>
    <p:extLst>
      <p:ext uri="{BB962C8B-B14F-4D97-AF65-F5344CB8AC3E}">
        <p14:creationId xmlns:p14="http://schemas.microsoft.com/office/powerpoint/2010/main" val="14601810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Mode Hand Simulated</a:t>
            </a:r>
          </a:p>
        </p:txBody>
      </p:sp>
      <p:graphicFrame>
        <p:nvGraphicFramePr>
          <p:cNvPr id="5" name="Table 4"/>
          <p:cNvGraphicFramePr>
            <a:graphicFrameLocks noGrp="1"/>
          </p:cNvGraphicFramePr>
          <p:nvPr>
            <p:extLst>
              <p:ext uri="{D42A27DB-BD31-4B8C-83A1-F6EECF244321}">
                <p14:modId xmlns:p14="http://schemas.microsoft.com/office/powerpoint/2010/main" val="2901689988"/>
              </p:ext>
            </p:extLst>
          </p:nvPr>
        </p:nvGraphicFramePr>
        <p:xfrm>
          <a:off x="734181" y="2373920"/>
          <a:ext cx="10671632" cy="2468486"/>
        </p:xfrm>
        <a:graphic>
          <a:graphicData uri="http://schemas.openxmlformats.org/drawingml/2006/table">
            <a:tbl>
              <a:tblPr firstRow="1" bandRow="1">
                <a:tableStyleId>{5C22544A-7EE6-4342-B048-85BDC9FD1C3A}</a:tableStyleId>
              </a:tblPr>
              <a:tblGrid>
                <a:gridCol w="760160"/>
                <a:gridCol w="1787702"/>
                <a:gridCol w="2220686"/>
                <a:gridCol w="2792186"/>
                <a:gridCol w="3110898"/>
              </a:tblGrid>
              <a:tr h="614286">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Trials</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Scanning Time</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Success of Fail</a:t>
                      </a: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Remarks on Map</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Remarks on Navigation</a:t>
                      </a:r>
                    </a:p>
                  </a:txBody>
                  <a:tcPr marL="68580" marR="68580" marT="0" marB="0"/>
                </a:tc>
              </a:tr>
              <a:tr h="370840">
                <a:tc>
                  <a:txBody>
                    <a:bodyPr/>
                    <a:lstStyle/>
                    <a:p>
                      <a:r>
                        <a:rPr lang="en-US" dirty="0" smtClean="0"/>
                        <a:t>1</a:t>
                      </a:r>
                      <a:endParaRPr lang="en-US" dirty="0"/>
                    </a:p>
                  </a:txBody>
                  <a:tcPr/>
                </a:tc>
                <a:tc>
                  <a:txBody>
                    <a:bodyPr/>
                    <a:lstStyle/>
                    <a:p>
                      <a:r>
                        <a:rPr lang="en-US" dirty="0" smtClean="0"/>
                        <a:t>2:13</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Doorway not detected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Localization Failure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r>
                        <a:rPr lang="en-US" dirty="0" smtClean="0"/>
                        <a:t>2</a:t>
                      </a:r>
                      <a:endParaRPr lang="en-US" dirty="0"/>
                    </a:p>
                  </a:txBody>
                  <a:tcPr/>
                </a:tc>
                <a:tc>
                  <a:txBody>
                    <a:bodyPr/>
                    <a:lstStyle/>
                    <a:p>
                      <a:r>
                        <a:rPr lang="en-US" dirty="0" smtClean="0"/>
                        <a:t>1:54</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Doorway not detected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Successful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r>
                        <a:rPr lang="en-US" dirty="0" smtClean="0"/>
                        <a:t>3</a:t>
                      </a:r>
                      <a:endParaRPr lang="en-US" dirty="0"/>
                    </a:p>
                  </a:txBody>
                  <a:tcPr/>
                </a:tc>
                <a:tc>
                  <a:txBody>
                    <a:bodyPr/>
                    <a:lstStyle/>
                    <a:p>
                      <a:r>
                        <a:rPr lang="en-US" dirty="0" smtClean="0"/>
                        <a:t>3:35</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Doorway</a:t>
                      </a:r>
                      <a:r>
                        <a:rPr lang="en-US" sz="2000" baseline="0" dirty="0" smtClean="0">
                          <a:effectLst/>
                          <a:latin typeface="Calibri" panose="020F0502020204030204" pitchFamily="34" charset="0"/>
                          <a:ea typeface="Calibri" panose="020F0502020204030204" pitchFamily="34" charset="0"/>
                          <a:cs typeface="Times New Roman" panose="02020603050405020304" pitchFamily="18" charset="0"/>
                        </a:rPr>
                        <a:t> detected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Successful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370840">
                <a:tc>
                  <a:txBody>
                    <a:bodyPr/>
                    <a:lstStyle/>
                    <a:p>
                      <a:r>
                        <a:rPr lang="en-US" dirty="0" smtClean="0"/>
                        <a:t>4</a:t>
                      </a:r>
                      <a:endParaRPr lang="en-US" dirty="0"/>
                    </a:p>
                  </a:txBody>
                  <a:tcPr/>
                </a:tc>
                <a:tc>
                  <a:txBody>
                    <a:bodyPr/>
                    <a:lstStyle/>
                    <a:p>
                      <a:r>
                        <a:rPr lang="en-US" dirty="0" smtClean="0"/>
                        <a:t>1:32</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Doorway not detected</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r h="370840">
                <a:tc>
                  <a:txBody>
                    <a:bodyPr/>
                    <a:lstStyle/>
                    <a:p>
                      <a:r>
                        <a:rPr lang="en-US" dirty="0" smtClean="0"/>
                        <a:t>5</a:t>
                      </a:r>
                      <a:endParaRPr lang="en-US" dirty="0"/>
                    </a:p>
                  </a:txBody>
                  <a:tcPr/>
                </a:tc>
                <a:tc>
                  <a:txBody>
                    <a:bodyPr/>
                    <a:lstStyle/>
                    <a:p>
                      <a:r>
                        <a:rPr lang="en-US" dirty="0" smtClean="0"/>
                        <a:t>0:44</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Doorway not</a:t>
                      </a:r>
                      <a:r>
                        <a:rPr lang="en-US" sz="2000" baseline="0" dirty="0" smtClean="0">
                          <a:effectLst/>
                          <a:latin typeface="Calibri" panose="020F0502020204030204" pitchFamily="34" charset="0"/>
                          <a:ea typeface="Calibri" panose="020F0502020204030204" pitchFamily="34" charset="0"/>
                          <a:cs typeface="Times New Roman" panose="02020603050405020304" pitchFamily="18" charset="0"/>
                        </a:rPr>
                        <a:t> detected</a:t>
                      </a:r>
                      <a:endParaRPr lang="en-US" sz="20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bl>
          </a:graphicData>
        </a:graphic>
      </p:graphicFrame>
      <p:sp>
        <p:nvSpPr>
          <p:cNvPr id="7" name="TextBox 6"/>
          <p:cNvSpPr txBox="1"/>
          <p:nvPr/>
        </p:nvSpPr>
        <p:spPr>
          <a:xfrm>
            <a:off x="685195" y="1795195"/>
            <a:ext cx="5943600" cy="369332"/>
          </a:xfrm>
          <a:prstGeom prst="rect">
            <a:avLst/>
          </a:prstGeom>
          <a:noFill/>
        </p:spPr>
        <p:txBody>
          <a:bodyPr wrap="square" rtlCol="0">
            <a:spAutoFit/>
          </a:bodyPr>
          <a:lstStyle/>
          <a:p>
            <a:r>
              <a:rPr lang="en-US" dirty="0" smtClean="0"/>
              <a:t>Rap’s Apartment/25 cm Inflation Radius</a:t>
            </a:r>
            <a:endParaRPr lang="en-US" dirty="0"/>
          </a:p>
        </p:txBody>
      </p:sp>
      <p:sp>
        <p:nvSpPr>
          <p:cNvPr id="8" name="TextBox 7"/>
          <p:cNvSpPr txBox="1"/>
          <p:nvPr/>
        </p:nvSpPr>
        <p:spPr>
          <a:xfrm>
            <a:off x="685195" y="4914900"/>
            <a:ext cx="9601805" cy="646331"/>
          </a:xfrm>
          <a:prstGeom prst="rect">
            <a:avLst/>
          </a:prstGeom>
          <a:noFill/>
        </p:spPr>
        <p:txBody>
          <a:bodyPr wrap="square" rtlCol="0">
            <a:spAutoFit/>
          </a:bodyPr>
          <a:lstStyle/>
          <a:p>
            <a:r>
              <a:rPr lang="en-US" dirty="0" smtClean="0"/>
              <a:t>Since having a 25cm inflation radius prevents the system to detect the doorway as a frontier, the inflation radius was reduced into 20 cm.</a:t>
            </a:r>
            <a:endParaRPr lang="en-US" dirty="0"/>
          </a:p>
        </p:txBody>
      </p:sp>
    </p:spTree>
    <p:extLst>
      <p:ext uri="{BB962C8B-B14F-4D97-AF65-F5344CB8AC3E}">
        <p14:creationId xmlns:p14="http://schemas.microsoft.com/office/powerpoint/2010/main" val="196707517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Hand Simulated</a:t>
            </a:r>
            <a:endParaRPr lang="en-US" dirty="0"/>
          </a:p>
        </p:txBody>
      </p:sp>
      <p:pic>
        <p:nvPicPr>
          <p:cNvPr id="8" name="Content Placeholder 7"/>
          <p:cNvPicPr>
            <a:picLocks noGrp="1" noChangeAspect="1"/>
          </p:cNvPicPr>
          <p:nvPr>
            <p:ph idx="1"/>
          </p:nvPr>
        </p:nvPicPr>
        <p:blipFill>
          <a:blip r:embed="rId2"/>
          <a:stretch>
            <a:fillRect/>
          </a:stretch>
        </p:blipFill>
        <p:spPr>
          <a:xfrm>
            <a:off x="1212374" y="4260838"/>
            <a:ext cx="1867897" cy="845326"/>
          </a:xfrm>
          <a:prstGeom prst="rect">
            <a:avLst/>
          </a:prstGeom>
        </p:spPr>
      </p:pic>
      <p:pic>
        <p:nvPicPr>
          <p:cNvPr id="7" name="Picture 6"/>
          <p:cNvPicPr>
            <a:picLocks noChangeAspect="1"/>
          </p:cNvPicPr>
          <p:nvPr/>
        </p:nvPicPr>
        <p:blipFill>
          <a:blip r:embed="rId3"/>
          <a:stretch>
            <a:fillRect/>
          </a:stretch>
        </p:blipFill>
        <p:spPr>
          <a:xfrm>
            <a:off x="1212374" y="2148070"/>
            <a:ext cx="2360116" cy="2112768"/>
          </a:xfrm>
          <a:prstGeom prst="rect">
            <a:avLst/>
          </a:prstGeom>
        </p:spPr>
      </p:pic>
      <p:pic>
        <p:nvPicPr>
          <p:cNvPr id="9" name="Picture 8"/>
          <p:cNvPicPr>
            <a:picLocks noChangeAspect="1"/>
          </p:cNvPicPr>
          <p:nvPr/>
        </p:nvPicPr>
        <p:blipFill>
          <a:blip r:embed="rId4"/>
          <a:stretch>
            <a:fillRect/>
          </a:stretch>
        </p:blipFill>
        <p:spPr>
          <a:xfrm>
            <a:off x="4126269" y="2177227"/>
            <a:ext cx="3118368" cy="2054454"/>
          </a:xfrm>
          <a:prstGeom prst="rect">
            <a:avLst/>
          </a:prstGeom>
        </p:spPr>
      </p:pic>
      <p:pic>
        <p:nvPicPr>
          <p:cNvPr id="10" name="Picture 9"/>
          <p:cNvPicPr>
            <a:picLocks noChangeAspect="1"/>
          </p:cNvPicPr>
          <p:nvPr/>
        </p:nvPicPr>
        <p:blipFill>
          <a:blip r:embed="rId5"/>
          <a:stretch>
            <a:fillRect/>
          </a:stretch>
        </p:blipFill>
        <p:spPr>
          <a:xfrm>
            <a:off x="4126269" y="4261319"/>
            <a:ext cx="1786305" cy="893153"/>
          </a:xfrm>
          <a:prstGeom prst="rect">
            <a:avLst/>
          </a:prstGeom>
        </p:spPr>
      </p:pic>
      <p:pic>
        <p:nvPicPr>
          <p:cNvPr id="11" name="Picture 10"/>
          <p:cNvPicPr>
            <a:picLocks noChangeAspect="1"/>
          </p:cNvPicPr>
          <p:nvPr/>
        </p:nvPicPr>
        <p:blipFill>
          <a:blip r:embed="rId6"/>
          <a:stretch>
            <a:fillRect/>
          </a:stretch>
        </p:blipFill>
        <p:spPr>
          <a:xfrm>
            <a:off x="7798416" y="2177227"/>
            <a:ext cx="2739690" cy="2083611"/>
          </a:xfrm>
          <a:prstGeom prst="rect">
            <a:avLst/>
          </a:prstGeom>
        </p:spPr>
      </p:pic>
      <p:pic>
        <p:nvPicPr>
          <p:cNvPr id="12" name="Picture 11"/>
          <p:cNvPicPr>
            <a:picLocks noChangeAspect="1"/>
          </p:cNvPicPr>
          <p:nvPr/>
        </p:nvPicPr>
        <p:blipFill>
          <a:blip r:embed="rId7"/>
          <a:stretch>
            <a:fillRect/>
          </a:stretch>
        </p:blipFill>
        <p:spPr>
          <a:xfrm>
            <a:off x="7798416" y="4231681"/>
            <a:ext cx="1769115" cy="834488"/>
          </a:xfrm>
          <a:prstGeom prst="rect">
            <a:avLst/>
          </a:prstGeom>
        </p:spPr>
      </p:pic>
      <p:sp>
        <p:nvSpPr>
          <p:cNvPr id="13" name="TextBox 12"/>
          <p:cNvSpPr txBox="1"/>
          <p:nvPr/>
        </p:nvSpPr>
        <p:spPr>
          <a:xfrm>
            <a:off x="1212374" y="1658085"/>
            <a:ext cx="5943600" cy="369332"/>
          </a:xfrm>
          <a:prstGeom prst="rect">
            <a:avLst/>
          </a:prstGeom>
          <a:noFill/>
        </p:spPr>
        <p:txBody>
          <a:bodyPr wrap="square" rtlCol="0">
            <a:spAutoFit/>
          </a:bodyPr>
          <a:lstStyle/>
          <a:p>
            <a:r>
              <a:rPr lang="en-US" dirty="0" smtClean="0"/>
              <a:t>Rap’s Apartment/20 cm Inflation Radius</a:t>
            </a:r>
            <a:endParaRPr lang="en-US" dirty="0"/>
          </a:p>
        </p:txBody>
      </p:sp>
    </p:spTree>
    <p:extLst>
      <p:ext uri="{BB962C8B-B14F-4D97-AF65-F5344CB8AC3E}">
        <p14:creationId xmlns:p14="http://schemas.microsoft.com/office/powerpoint/2010/main" val="335619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Hand Simulated</a:t>
            </a:r>
            <a:endParaRPr lang="en-US" dirty="0"/>
          </a:p>
        </p:txBody>
      </p:sp>
      <p:pic>
        <p:nvPicPr>
          <p:cNvPr id="4" name="Content Placeholder 3"/>
          <p:cNvPicPr>
            <a:picLocks noGrp="1" noChangeAspect="1"/>
          </p:cNvPicPr>
          <p:nvPr>
            <p:ph idx="1"/>
          </p:nvPr>
        </p:nvPicPr>
        <p:blipFill>
          <a:blip r:embed="rId2"/>
          <a:stretch>
            <a:fillRect/>
          </a:stretch>
        </p:blipFill>
        <p:spPr>
          <a:xfrm>
            <a:off x="2631233" y="2061065"/>
            <a:ext cx="6756772" cy="4115800"/>
          </a:xfrm>
          <a:prstGeom prst="rect">
            <a:avLst/>
          </a:prstGeom>
        </p:spPr>
      </p:pic>
      <p:sp>
        <p:nvSpPr>
          <p:cNvPr id="5" name="TextBox 4"/>
          <p:cNvSpPr txBox="1"/>
          <p:nvPr/>
        </p:nvSpPr>
        <p:spPr>
          <a:xfrm>
            <a:off x="1060752" y="1629161"/>
            <a:ext cx="5943600" cy="369332"/>
          </a:xfrm>
          <a:prstGeom prst="rect">
            <a:avLst/>
          </a:prstGeom>
          <a:noFill/>
        </p:spPr>
        <p:txBody>
          <a:bodyPr wrap="square" rtlCol="0">
            <a:spAutoFit/>
          </a:bodyPr>
          <a:lstStyle/>
          <a:p>
            <a:r>
              <a:rPr lang="en-US" dirty="0" smtClean="0"/>
              <a:t>Rap’s Apartment/20 cm Inflation Radius</a:t>
            </a:r>
            <a:endParaRPr lang="en-US" dirty="0"/>
          </a:p>
        </p:txBody>
      </p:sp>
    </p:spTree>
    <p:extLst>
      <p:ext uri="{BB962C8B-B14F-4D97-AF65-F5344CB8AC3E}">
        <p14:creationId xmlns:p14="http://schemas.microsoft.com/office/powerpoint/2010/main" val="40909108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Mode Hand Simulated</a:t>
            </a:r>
          </a:p>
        </p:txBody>
      </p:sp>
      <p:graphicFrame>
        <p:nvGraphicFramePr>
          <p:cNvPr id="5" name="Table 4"/>
          <p:cNvGraphicFramePr>
            <a:graphicFrameLocks noGrp="1"/>
          </p:cNvGraphicFramePr>
          <p:nvPr>
            <p:extLst>
              <p:ext uri="{D42A27DB-BD31-4B8C-83A1-F6EECF244321}">
                <p14:modId xmlns:p14="http://schemas.microsoft.com/office/powerpoint/2010/main" val="3787283754"/>
              </p:ext>
            </p:extLst>
          </p:nvPr>
        </p:nvGraphicFramePr>
        <p:xfrm>
          <a:off x="734181" y="2373918"/>
          <a:ext cx="10671632" cy="2161073"/>
        </p:xfrm>
        <a:graphic>
          <a:graphicData uri="http://schemas.openxmlformats.org/drawingml/2006/table">
            <a:tbl>
              <a:tblPr firstRow="1" bandRow="1">
                <a:tableStyleId>{5C22544A-7EE6-4342-B048-85BDC9FD1C3A}</a:tableStyleId>
              </a:tblPr>
              <a:tblGrid>
                <a:gridCol w="760160"/>
                <a:gridCol w="1787702"/>
                <a:gridCol w="2220686"/>
                <a:gridCol w="2792186"/>
                <a:gridCol w="3110898"/>
              </a:tblGrid>
              <a:tr h="332273">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Trials</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Scanning Time</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Success of Fail</a:t>
                      </a: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Remarks on Map</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Remarks on Navigation</a:t>
                      </a:r>
                    </a:p>
                  </a:txBody>
                  <a:tcPr marL="68580" marR="68580" marT="0" marB="0"/>
                </a:tc>
              </a:tr>
              <a:tr h="200591">
                <a:tc>
                  <a:txBody>
                    <a:bodyPr/>
                    <a:lstStyle/>
                    <a:p>
                      <a:r>
                        <a:rPr lang="en-US" dirty="0" smtClean="0"/>
                        <a:t>1</a:t>
                      </a:r>
                      <a:endParaRPr lang="en-US" dirty="0"/>
                    </a:p>
                  </a:txBody>
                  <a:tcPr/>
                </a:tc>
                <a:tc>
                  <a:txBody>
                    <a:bodyPr/>
                    <a:lstStyle/>
                    <a:p>
                      <a:r>
                        <a:rPr lang="en-US" dirty="0" smtClean="0"/>
                        <a:t>3:02</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Complete</a:t>
                      </a: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r h="200591">
                <a:tc>
                  <a:txBody>
                    <a:bodyPr/>
                    <a:lstStyle/>
                    <a:p>
                      <a:r>
                        <a:rPr lang="en-US" dirty="0" smtClean="0"/>
                        <a:t>2</a:t>
                      </a:r>
                      <a:endParaRPr lang="en-US" dirty="0"/>
                    </a:p>
                  </a:txBody>
                  <a:tcPr/>
                </a:tc>
                <a:tc>
                  <a:txBody>
                    <a:bodyPr/>
                    <a:lstStyle/>
                    <a:p>
                      <a:r>
                        <a:rPr lang="en-US" dirty="0" smtClean="0"/>
                        <a:t>2:53</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Complete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smtClean="0">
                          <a:effectLst/>
                          <a:latin typeface="Calibri" panose="020F0502020204030204" pitchFamily="34" charset="0"/>
                          <a:ea typeface="Calibri" panose="020F0502020204030204" pitchFamily="34" charset="0"/>
                          <a:cs typeface="Times New Roman" panose="02020603050405020304" pitchFamily="18" charset="0"/>
                        </a:rPr>
                        <a:t>Successful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00591">
                <a:tc>
                  <a:txBody>
                    <a:bodyPr/>
                    <a:lstStyle/>
                    <a:p>
                      <a:r>
                        <a:rPr lang="en-US" dirty="0" smtClean="0"/>
                        <a:t>3</a:t>
                      </a:r>
                      <a:endParaRPr lang="en-US" dirty="0"/>
                    </a:p>
                  </a:txBody>
                  <a:tcPr/>
                </a:tc>
                <a:tc>
                  <a:txBody>
                    <a:bodyPr/>
                    <a:lstStyle/>
                    <a:p>
                      <a:r>
                        <a:rPr lang="en-US" dirty="0" smtClean="0"/>
                        <a:t>2:35</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Complete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Successful</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00591">
                <a:tc>
                  <a:txBody>
                    <a:bodyPr/>
                    <a:lstStyle/>
                    <a:p>
                      <a:r>
                        <a:rPr lang="en-US" dirty="0" smtClean="0"/>
                        <a:t>4</a:t>
                      </a:r>
                      <a:endParaRPr lang="en-US" dirty="0"/>
                    </a:p>
                  </a:txBody>
                  <a:tcPr/>
                </a:tc>
                <a:tc>
                  <a:txBody>
                    <a:bodyPr/>
                    <a:lstStyle/>
                    <a:p>
                      <a:r>
                        <a:rPr lang="en-US" dirty="0" smtClean="0"/>
                        <a:t>2:01</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False Obstacles</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r h="344989">
                <a:tc>
                  <a:txBody>
                    <a:bodyPr/>
                    <a:lstStyle/>
                    <a:p>
                      <a:r>
                        <a:rPr lang="en-US" dirty="0" smtClean="0"/>
                        <a:t>5</a:t>
                      </a:r>
                      <a:endParaRPr lang="en-US" dirty="0"/>
                    </a:p>
                  </a:txBody>
                  <a:tcPr/>
                </a:tc>
                <a:tc>
                  <a:txBody>
                    <a:bodyPr/>
                    <a:lstStyle/>
                    <a:p>
                      <a:r>
                        <a:rPr lang="en-US" dirty="0" smtClean="0"/>
                        <a:t>3:18</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pPr marL="0" marR="0" indent="0" algn="l" defTabSz="914400" rtl="0" eaLnBrk="1" fontAlgn="auto" latinLnBrk="0" hangingPunct="1">
                        <a:lnSpc>
                          <a:spcPct val="107000"/>
                        </a:lnSpc>
                        <a:spcBef>
                          <a:spcPts val="0"/>
                        </a:spcBef>
                        <a:spcAft>
                          <a:spcPts val="0"/>
                        </a:spcAft>
                        <a:buClrTx/>
                        <a:buSzTx/>
                        <a:buFontTx/>
                        <a:buNone/>
                        <a:tabLst/>
                        <a:defRPr/>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Complete</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bl>
          </a:graphicData>
        </a:graphic>
      </p:graphicFrame>
      <p:sp>
        <p:nvSpPr>
          <p:cNvPr id="7" name="TextBox 6"/>
          <p:cNvSpPr txBox="1"/>
          <p:nvPr/>
        </p:nvSpPr>
        <p:spPr>
          <a:xfrm>
            <a:off x="685195" y="1795195"/>
            <a:ext cx="5943600" cy="369332"/>
          </a:xfrm>
          <a:prstGeom prst="rect">
            <a:avLst/>
          </a:prstGeom>
          <a:noFill/>
        </p:spPr>
        <p:txBody>
          <a:bodyPr wrap="square" rtlCol="0">
            <a:spAutoFit/>
          </a:bodyPr>
          <a:lstStyle/>
          <a:p>
            <a:r>
              <a:rPr lang="en-US" dirty="0" smtClean="0"/>
              <a:t>Rap’s Apartment/20 cm Inflation Radius</a:t>
            </a:r>
            <a:endParaRPr lang="en-US" dirty="0"/>
          </a:p>
        </p:txBody>
      </p:sp>
    </p:spTree>
    <p:extLst>
      <p:ext uri="{BB962C8B-B14F-4D97-AF65-F5344CB8AC3E}">
        <p14:creationId xmlns:p14="http://schemas.microsoft.com/office/powerpoint/2010/main" val="395895754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Hand Simulated</a:t>
            </a:r>
            <a:endParaRPr lang="en-US" dirty="0"/>
          </a:p>
        </p:txBody>
      </p:sp>
      <p:pic>
        <p:nvPicPr>
          <p:cNvPr id="12" name="Picture 11"/>
          <p:cNvPicPr>
            <a:picLocks noChangeAspect="1"/>
          </p:cNvPicPr>
          <p:nvPr/>
        </p:nvPicPr>
        <p:blipFill rotWithShape="1">
          <a:blip r:embed="rId2"/>
          <a:srcRect b="13194"/>
          <a:stretch/>
        </p:blipFill>
        <p:spPr>
          <a:xfrm>
            <a:off x="7945378" y="5839705"/>
            <a:ext cx="1769115" cy="724384"/>
          </a:xfrm>
          <a:prstGeom prst="rect">
            <a:avLst/>
          </a:prstGeom>
        </p:spPr>
      </p:pic>
      <p:sp>
        <p:nvSpPr>
          <p:cNvPr id="13" name="TextBox 12"/>
          <p:cNvSpPr txBox="1"/>
          <p:nvPr/>
        </p:nvSpPr>
        <p:spPr>
          <a:xfrm>
            <a:off x="1212374" y="1658085"/>
            <a:ext cx="5943600" cy="369332"/>
          </a:xfrm>
          <a:prstGeom prst="rect">
            <a:avLst/>
          </a:prstGeom>
          <a:noFill/>
        </p:spPr>
        <p:txBody>
          <a:bodyPr wrap="square" rtlCol="0">
            <a:spAutoFit/>
          </a:bodyPr>
          <a:lstStyle/>
          <a:p>
            <a:r>
              <a:rPr lang="en-US" dirty="0" smtClean="0"/>
              <a:t>EGI Taft Tower Condo/20 cm Inflation Radius</a:t>
            </a:r>
            <a:endParaRPr lang="en-US" dirty="0"/>
          </a:p>
        </p:txBody>
      </p:sp>
      <p:pic>
        <p:nvPicPr>
          <p:cNvPr id="3" name="Picture 2"/>
          <p:cNvPicPr>
            <a:picLocks noChangeAspect="1"/>
          </p:cNvPicPr>
          <p:nvPr/>
        </p:nvPicPr>
        <p:blipFill>
          <a:blip r:embed="rId3"/>
          <a:stretch>
            <a:fillRect/>
          </a:stretch>
        </p:blipFill>
        <p:spPr>
          <a:xfrm>
            <a:off x="1200625" y="2174191"/>
            <a:ext cx="1542574" cy="3327801"/>
          </a:xfrm>
          <a:prstGeom prst="rect">
            <a:avLst/>
          </a:prstGeom>
        </p:spPr>
      </p:pic>
      <p:pic>
        <p:nvPicPr>
          <p:cNvPr id="5" name="Picture 4"/>
          <p:cNvPicPr>
            <a:picLocks noChangeAspect="1"/>
          </p:cNvPicPr>
          <p:nvPr/>
        </p:nvPicPr>
        <p:blipFill rotWithShape="1">
          <a:blip r:embed="rId4"/>
          <a:srcRect b="12682"/>
          <a:stretch/>
        </p:blipFill>
        <p:spPr>
          <a:xfrm>
            <a:off x="1212374" y="5599852"/>
            <a:ext cx="1720244" cy="947906"/>
          </a:xfrm>
          <a:prstGeom prst="rect">
            <a:avLst/>
          </a:prstGeom>
        </p:spPr>
      </p:pic>
      <p:pic>
        <p:nvPicPr>
          <p:cNvPr id="6" name="Picture 5"/>
          <p:cNvPicPr>
            <a:picLocks noChangeAspect="1"/>
          </p:cNvPicPr>
          <p:nvPr/>
        </p:nvPicPr>
        <p:blipFill>
          <a:blip r:embed="rId5"/>
          <a:stretch>
            <a:fillRect/>
          </a:stretch>
        </p:blipFill>
        <p:spPr>
          <a:xfrm>
            <a:off x="4349523" y="2174191"/>
            <a:ext cx="1398134" cy="3427284"/>
          </a:xfrm>
          <a:prstGeom prst="rect">
            <a:avLst/>
          </a:prstGeom>
        </p:spPr>
      </p:pic>
      <p:pic>
        <p:nvPicPr>
          <p:cNvPr id="14" name="Picture 13"/>
          <p:cNvPicPr>
            <a:picLocks noChangeAspect="1"/>
          </p:cNvPicPr>
          <p:nvPr/>
        </p:nvPicPr>
        <p:blipFill>
          <a:blip r:embed="rId6"/>
          <a:stretch>
            <a:fillRect/>
          </a:stretch>
        </p:blipFill>
        <p:spPr>
          <a:xfrm>
            <a:off x="4349526" y="5648838"/>
            <a:ext cx="2084447" cy="937193"/>
          </a:xfrm>
          <a:prstGeom prst="rect">
            <a:avLst/>
          </a:prstGeom>
        </p:spPr>
      </p:pic>
      <p:pic>
        <p:nvPicPr>
          <p:cNvPr id="15" name="Picture 14"/>
          <p:cNvPicPr>
            <a:picLocks noChangeAspect="1"/>
          </p:cNvPicPr>
          <p:nvPr/>
        </p:nvPicPr>
        <p:blipFill>
          <a:blip r:embed="rId7"/>
          <a:stretch>
            <a:fillRect/>
          </a:stretch>
        </p:blipFill>
        <p:spPr>
          <a:xfrm>
            <a:off x="7931506" y="2198677"/>
            <a:ext cx="1603368" cy="3592041"/>
          </a:xfrm>
          <a:prstGeom prst="rect">
            <a:avLst/>
          </a:prstGeom>
        </p:spPr>
      </p:pic>
    </p:spTree>
    <p:extLst>
      <p:ext uri="{BB962C8B-B14F-4D97-AF65-F5344CB8AC3E}">
        <p14:creationId xmlns:p14="http://schemas.microsoft.com/office/powerpoint/2010/main" val="83755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Hand Simulated</a:t>
            </a:r>
            <a:endParaRPr lang="en-US" dirty="0"/>
          </a:p>
        </p:txBody>
      </p:sp>
      <p:pic>
        <p:nvPicPr>
          <p:cNvPr id="7" name="Picture 6"/>
          <p:cNvPicPr>
            <a:picLocks noChangeAspect="1"/>
          </p:cNvPicPr>
          <p:nvPr/>
        </p:nvPicPr>
        <p:blipFill>
          <a:blip r:embed="rId2"/>
          <a:stretch>
            <a:fillRect/>
          </a:stretch>
        </p:blipFill>
        <p:spPr>
          <a:xfrm>
            <a:off x="2746601" y="2426153"/>
            <a:ext cx="6152470" cy="3379344"/>
          </a:xfrm>
          <a:prstGeom prst="rect">
            <a:avLst/>
          </a:prstGeom>
        </p:spPr>
      </p:pic>
      <p:sp>
        <p:nvSpPr>
          <p:cNvPr id="8" name="TextBox 7"/>
          <p:cNvSpPr txBox="1"/>
          <p:nvPr/>
        </p:nvSpPr>
        <p:spPr>
          <a:xfrm>
            <a:off x="1212374" y="1658085"/>
            <a:ext cx="5943600" cy="369332"/>
          </a:xfrm>
          <a:prstGeom prst="rect">
            <a:avLst/>
          </a:prstGeom>
          <a:noFill/>
        </p:spPr>
        <p:txBody>
          <a:bodyPr wrap="square" rtlCol="0">
            <a:spAutoFit/>
          </a:bodyPr>
          <a:lstStyle/>
          <a:p>
            <a:r>
              <a:rPr lang="en-US" dirty="0" smtClean="0"/>
              <a:t>EGI Taft Tower Condo/20 cm Inflation Radius</a:t>
            </a:r>
            <a:endParaRPr lang="en-US" dirty="0"/>
          </a:p>
        </p:txBody>
      </p:sp>
    </p:spTree>
    <p:extLst>
      <p:ext uri="{BB962C8B-B14F-4D97-AF65-F5344CB8AC3E}">
        <p14:creationId xmlns:p14="http://schemas.microsoft.com/office/powerpoint/2010/main" val="311691156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Mode Hand Simulated</a:t>
            </a:r>
          </a:p>
        </p:txBody>
      </p:sp>
      <p:graphicFrame>
        <p:nvGraphicFramePr>
          <p:cNvPr id="8" name="Table 7"/>
          <p:cNvGraphicFramePr>
            <a:graphicFrameLocks noGrp="1"/>
          </p:cNvGraphicFramePr>
          <p:nvPr>
            <p:extLst>
              <p:ext uri="{D42A27DB-BD31-4B8C-83A1-F6EECF244321}">
                <p14:modId xmlns:p14="http://schemas.microsoft.com/office/powerpoint/2010/main" val="1648245103"/>
              </p:ext>
            </p:extLst>
          </p:nvPr>
        </p:nvGraphicFramePr>
        <p:xfrm>
          <a:off x="754859" y="2224532"/>
          <a:ext cx="10671632" cy="4360672"/>
        </p:xfrm>
        <a:graphic>
          <a:graphicData uri="http://schemas.openxmlformats.org/drawingml/2006/table">
            <a:tbl>
              <a:tblPr firstRow="1" bandRow="1">
                <a:tableStyleId>{5C22544A-7EE6-4342-B048-85BDC9FD1C3A}</a:tableStyleId>
              </a:tblPr>
              <a:tblGrid>
                <a:gridCol w="760160"/>
                <a:gridCol w="1787702"/>
                <a:gridCol w="2220686"/>
                <a:gridCol w="2792186"/>
                <a:gridCol w="3110898"/>
              </a:tblGrid>
              <a:tr h="614286">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Trials</a:t>
                      </a: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Scanning Time</a:t>
                      </a:r>
                    </a:p>
                  </a:txBody>
                  <a:tcPr marL="68580" marR="68580" marT="0" marB="0"/>
                </a:tc>
                <a:tc>
                  <a:txBody>
                    <a:bodyPr/>
                    <a:lstStyle/>
                    <a:p>
                      <a:pPr marL="0" marR="0">
                        <a:lnSpc>
                          <a:spcPct val="107000"/>
                        </a:lnSpc>
                        <a:spcBef>
                          <a:spcPts val="0"/>
                        </a:spcBef>
                        <a:spcAft>
                          <a:spcPts val="0"/>
                        </a:spcAft>
                      </a:pPr>
                      <a:r>
                        <a:rPr lang="en-US" sz="2000" dirty="0" smtClean="0">
                          <a:effectLst/>
                          <a:latin typeface="Calibri" panose="020F0502020204030204" pitchFamily="34" charset="0"/>
                          <a:ea typeface="Calibri" panose="020F0502020204030204" pitchFamily="34" charset="0"/>
                          <a:cs typeface="Times New Roman" panose="02020603050405020304" pitchFamily="18" charset="0"/>
                        </a:rPr>
                        <a:t>Overall Success or </a:t>
                      </a:r>
                      <a:r>
                        <a:rPr lang="en-US" sz="2000" dirty="0">
                          <a:effectLst/>
                          <a:latin typeface="Calibri" panose="020F0502020204030204" pitchFamily="34" charset="0"/>
                          <a:ea typeface="Calibri" panose="020F0502020204030204" pitchFamily="34" charset="0"/>
                          <a:cs typeface="Times New Roman" panose="02020603050405020304" pitchFamily="18" charset="0"/>
                        </a:rPr>
                        <a:t>Fail</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Remarks on Map</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Remarks on Navigation</a:t>
                      </a:r>
                    </a:p>
                  </a:txBody>
                  <a:tcPr marL="68580" marR="68580" marT="0" marB="0"/>
                </a:tc>
              </a:tr>
              <a:tr h="370840">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2:06</a:t>
                      </a:r>
                    </a:p>
                  </a:txBody>
                  <a:tcPr marL="68580" marR="68580" marT="0" marB="0"/>
                </a:tc>
                <a:tc>
                  <a:txBody>
                    <a:bodyPr/>
                    <a:lstStyle/>
                    <a:p>
                      <a:pPr marL="0" marR="0">
                        <a:lnSpc>
                          <a:spcPct val="107000"/>
                        </a:lnSpc>
                        <a:spcBef>
                          <a:spcPts val="0"/>
                        </a:spcBef>
                        <a:spcAft>
                          <a:spcPts val="0"/>
                        </a:spcAft>
                      </a:pPr>
                      <a:r>
                        <a:rPr lang="en-US"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Success</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Complete</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r h="370840">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2:20</a:t>
                      </a:r>
                    </a:p>
                  </a:txBody>
                  <a:tcPr marL="68580" marR="68580" marT="0" marB="0"/>
                </a:tc>
                <a:tc>
                  <a:txBody>
                    <a:bodyPr/>
                    <a:lstStyle/>
                    <a:p>
                      <a:pPr marL="0" marR="0">
                        <a:lnSpc>
                          <a:spcPct val="107000"/>
                        </a:lnSpc>
                        <a:spcBef>
                          <a:spcPts val="0"/>
                        </a:spcBef>
                        <a:spcAft>
                          <a:spcPts val="0"/>
                        </a:spcAft>
                      </a:pPr>
                      <a:r>
                        <a:rPr lang="en-US" sz="2000" dirty="0" smtClean="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Success</a:t>
                      </a:r>
                      <a:endParaRPr lang="en-US"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Nearly Complete</a:t>
                      </a: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Localization Failure</a:t>
                      </a:r>
                    </a:p>
                  </a:txBody>
                  <a:tcPr marL="68580" marR="68580" marT="0" marB="0"/>
                </a:tc>
              </a:tr>
              <a:tr h="370840">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3</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3:01</a:t>
                      </a:r>
                    </a:p>
                  </a:txBody>
                  <a:tcPr marL="68580" marR="68580" marT="0" marB="0"/>
                </a:tc>
                <a:tc>
                  <a:txBody>
                    <a:bodyPr/>
                    <a:lstStyle/>
                    <a:p>
                      <a:pPr marL="0" marR="0">
                        <a:lnSpc>
                          <a:spcPct val="107000"/>
                        </a:lnSpc>
                        <a:spcBef>
                          <a:spcPts val="0"/>
                        </a:spcBef>
                        <a:spcAft>
                          <a:spcPts val="0"/>
                        </a:spcAft>
                      </a:pPr>
                      <a:r>
                        <a:rPr lang="en-US"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Fail</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False Obstacles</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Pose at False Obstacles</a:t>
                      </a:r>
                    </a:p>
                  </a:txBody>
                  <a:tcPr marL="68580" marR="68580" marT="0" marB="0"/>
                </a:tc>
              </a:tr>
              <a:tr h="370840">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1:01</a:t>
                      </a:r>
                    </a:p>
                  </a:txBody>
                  <a:tcPr marL="68580" marR="68580" marT="0" marB="0"/>
                </a:tc>
                <a:tc>
                  <a:txBody>
                    <a:bodyPr/>
                    <a:lstStyle/>
                    <a:p>
                      <a:pPr marL="0" marR="0">
                        <a:lnSpc>
                          <a:spcPct val="107000"/>
                        </a:lnSpc>
                        <a:spcBef>
                          <a:spcPts val="0"/>
                        </a:spcBef>
                        <a:spcAft>
                          <a:spcPts val="0"/>
                        </a:spcAft>
                      </a:pPr>
                      <a:r>
                        <a:rPr lang="en-US"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Success</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Complete</a:t>
                      </a: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r h="370840">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2:10</a:t>
                      </a:r>
                    </a:p>
                  </a:txBody>
                  <a:tcPr marL="68580" marR="68580" marT="0" marB="0"/>
                </a:tc>
                <a:tc>
                  <a:txBody>
                    <a:bodyPr/>
                    <a:lstStyle/>
                    <a:p>
                      <a:pPr marL="0" marR="0">
                        <a:lnSpc>
                          <a:spcPct val="107000"/>
                        </a:lnSpc>
                        <a:spcBef>
                          <a:spcPts val="0"/>
                        </a:spcBef>
                        <a:spcAft>
                          <a:spcPts val="0"/>
                        </a:spcAft>
                      </a:pPr>
                      <a:r>
                        <a:rPr lang="en-US"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Fail</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False Obstacles</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r h="370840">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1:03</a:t>
                      </a:r>
                    </a:p>
                  </a:txBody>
                  <a:tcPr marL="68580" marR="68580" marT="0" marB="0"/>
                </a:tc>
                <a:tc>
                  <a:txBody>
                    <a:bodyPr/>
                    <a:lstStyle/>
                    <a:p>
                      <a:pPr marL="0" marR="0">
                        <a:lnSpc>
                          <a:spcPct val="107000"/>
                        </a:lnSpc>
                        <a:spcBef>
                          <a:spcPts val="0"/>
                        </a:spcBef>
                        <a:spcAft>
                          <a:spcPts val="0"/>
                        </a:spcAft>
                      </a:pPr>
                      <a:r>
                        <a:rPr lang="en-US"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Success</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Complete</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r h="370840">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7</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1:33</a:t>
                      </a:r>
                    </a:p>
                  </a:txBody>
                  <a:tcPr marL="68580" marR="68580" marT="0" marB="0"/>
                </a:tc>
                <a:tc>
                  <a:txBody>
                    <a:bodyPr/>
                    <a:lstStyle/>
                    <a:p>
                      <a:pPr marL="0" marR="0">
                        <a:lnSpc>
                          <a:spcPct val="107000"/>
                        </a:lnSpc>
                        <a:spcBef>
                          <a:spcPts val="0"/>
                        </a:spcBef>
                        <a:spcAft>
                          <a:spcPts val="0"/>
                        </a:spcAft>
                      </a:pPr>
                      <a:r>
                        <a:rPr lang="en-US"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Success</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Complete</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r h="370840">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1:28</a:t>
                      </a:r>
                    </a:p>
                  </a:txBody>
                  <a:tcPr marL="68580" marR="68580" marT="0" marB="0"/>
                </a:tc>
                <a:tc>
                  <a:txBody>
                    <a:bodyPr/>
                    <a:lstStyle/>
                    <a:p>
                      <a:pPr marL="0" marR="0">
                        <a:lnSpc>
                          <a:spcPct val="107000"/>
                        </a:lnSpc>
                        <a:spcBef>
                          <a:spcPts val="0"/>
                        </a:spcBef>
                        <a:spcAft>
                          <a:spcPts val="0"/>
                        </a:spcAft>
                      </a:pPr>
                      <a:r>
                        <a:rPr lang="en-US" sz="2000" dirty="0" smtClean="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Success</a:t>
                      </a:r>
                      <a:endParaRPr lang="en-US"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Nearly Complete</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Localization Failure</a:t>
                      </a:r>
                    </a:p>
                  </a:txBody>
                  <a:tcPr marL="68580" marR="68580" marT="0" marB="0"/>
                </a:tc>
              </a:tr>
              <a:tr h="370840">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1:30</a:t>
                      </a:r>
                    </a:p>
                  </a:txBody>
                  <a:tcPr marL="68580" marR="68580" marT="0" marB="0"/>
                </a:tc>
                <a:tc>
                  <a:txBody>
                    <a:bodyPr/>
                    <a:lstStyle/>
                    <a:p>
                      <a:pPr marL="0" marR="0">
                        <a:lnSpc>
                          <a:spcPct val="107000"/>
                        </a:lnSpc>
                        <a:spcBef>
                          <a:spcPts val="0"/>
                        </a:spcBef>
                        <a:spcAft>
                          <a:spcPts val="0"/>
                        </a:spcAft>
                      </a:pPr>
                      <a:r>
                        <a:rPr lang="en-US" sz="20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Fail</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False Obstacles</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r h="370840">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1:20</a:t>
                      </a:r>
                    </a:p>
                  </a:txBody>
                  <a:tcPr marL="68580" marR="68580" marT="0" marB="0"/>
                </a:tc>
                <a:tc>
                  <a:txBody>
                    <a:bodyPr/>
                    <a:lstStyle/>
                    <a:p>
                      <a:pPr marL="0" marR="0">
                        <a:lnSpc>
                          <a:spcPct val="107000"/>
                        </a:lnSpc>
                        <a:spcBef>
                          <a:spcPts val="0"/>
                        </a:spcBef>
                        <a:spcAft>
                          <a:spcPts val="0"/>
                        </a:spcAft>
                      </a:pPr>
                      <a:r>
                        <a:rPr lang="en-US" sz="2000" dirty="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Success</a:t>
                      </a:r>
                    </a:p>
                  </a:txBody>
                  <a:tcPr marL="68580" marR="68580" marT="0" marB="0"/>
                </a:tc>
                <a:tc>
                  <a:txBody>
                    <a:bodyPr/>
                    <a:lstStyle/>
                    <a:p>
                      <a:pPr marL="0" marR="0">
                        <a:lnSpc>
                          <a:spcPct val="107000"/>
                        </a:lnSpc>
                        <a:spcBef>
                          <a:spcPts val="0"/>
                        </a:spcBef>
                        <a:spcAft>
                          <a:spcPts val="0"/>
                        </a:spcAft>
                      </a:pPr>
                      <a:r>
                        <a:rPr lang="en-US" sz="2000">
                          <a:effectLst/>
                          <a:latin typeface="Calibri" panose="020F0502020204030204" pitchFamily="34" charset="0"/>
                          <a:ea typeface="Calibri" panose="020F0502020204030204" pitchFamily="34" charset="0"/>
                          <a:cs typeface="Times New Roman" panose="02020603050405020304" pitchFamily="18" charset="0"/>
                        </a:rPr>
                        <a:t>Complete</a:t>
                      </a:r>
                    </a:p>
                  </a:txBody>
                  <a:tcPr marL="68580" marR="68580" marT="0" marB="0"/>
                </a:tc>
                <a:tc>
                  <a:txBody>
                    <a:bodyPr/>
                    <a:lstStyle/>
                    <a:p>
                      <a:pPr marL="0" marR="0">
                        <a:lnSpc>
                          <a:spcPct val="107000"/>
                        </a:lnSpc>
                        <a:spcBef>
                          <a:spcPts val="0"/>
                        </a:spcBef>
                        <a:spcAft>
                          <a:spcPts val="0"/>
                        </a:spcAft>
                      </a:pPr>
                      <a:r>
                        <a:rPr lang="en-US" sz="2000" dirty="0">
                          <a:effectLst/>
                          <a:latin typeface="Calibri" panose="020F0502020204030204" pitchFamily="34" charset="0"/>
                          <a:ea typeface="Calibri" panose="020F0502020204030204" pitchFamily="34" charset="0"/>
                          <a:cs typeface="Times New Roman" panose="02020603050405020304" pitchFamily="18" charset="0"/>
                        </a:rPr>
                        <a:t>Successful</a:t>
                      </a:r>
                    </a:p>
                  </a:txBody>
                  <a:tcPr marL="68580" marR="68580" marT="0" marB="0"/>
                </a:tc>
              </a:tr>
            </a:tbl>
          </a:graphicData>
        </a:graphic>
      </p:graphicFrame>
      <p:sp>
        <p:nvSpPr>
          <p:cNvPr id="9" name="TextBox 8"/>
          <p:cNvSpPr txBox="1"/>
          <p:nvPr/>
        </p:nvSpPr>
        <p:spPr>
          <a:xfrm>
            <a:off x="685195" y="1795195"/>
            <a:ext cx="5943600" cy="369332"/>
          </a:xfrm>
          <a:prstGeom prst="rect">
            <a:avLst/>
          </a:prstGeom>
          <a:noFill/>
        </p:spPr>
        <p:txBody>
          <a:bodyPr wrap="square" rtlCol="0">
            <a:spAutoFit/>
          </a:bodyPr>
          <a:lstStyle/>
          <a:p>
            <a:r>
              <a:rPr lang="en-US" dirty="0" smtClean="0"/>
              <a:t>EGI Taft Tower Condo/20 cm Inflation Radius</a:t>
            </a:r>
            <a:endParaRPr lang="en-US" dirty="0"/>
          </a:p>
        </p:txBody>
      </p:sp>
    </p:spTree>
    <p:extLst>
      <p:ext uri="{BB962C8B-B14F-4D97-AF65-F5344CB8AC3E}">
        <p14:creationId xmlns:p14="http://schemas.microsoft.com/office/powerpoint/2010/main" val="41168581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Actual</a:t>
            </a:r>
            <a:endParaRPr lang="en-US" dirty="0"/>
          </a:p>
        </p:txBody>
      </p:sp>
      <p:pic>
        <p:nvPicPr>
          <p:cNvPr id="4" name="Picture 3"/>
          <p:cNvPicPr>
            <a:picLocks noChangeAspect="1"/>
          </p:cNvPicPr>
          <p:nvPr/>
        </p:nvPicPr>
        <p:blipFill rotWithShape="1">
          <a:blip r:embed="rId3"/>
          <a:srcRect l="32828" t="19697" r="48263" b="51794"/>
          <a:stretch/>
        </p:blipFill>
        <p:spPr>
          <a:xfrm>
            <a:off x="681045" y="1935921"/>
            <a:ext cx="2593572" cy="2443943"/>
          </a:xfrm>
          <a:prstGeom prst="rect">
            <a:avLst/>
          </a:prstGeom>
        </p:spPr>
      </p:pic>
      <p:pic>
        <p:nvPicPr>
          <p:cNvPr id="7" name="Picture 6"/>
          <p:cNvPicPr>
            <a:picLocks noChangeAspect="1"/>
          </p:cNvPicPr>
          <p:nvPr/>
        </p:nvPicPr>
        <p:blipFill rotWithShape="1">
          <a:blip r:embed="rId3"/>
          <a:srcRect l="87980" t="77491" b="14364"/>
          <a:stretch/>
        </p:blipFill>
        <p:spPr>
          <a:xfrm>
            <a:off x="1625926" y="5809653"/>
            <a:ext cx="1648691" cy="698269"/>
          </a:xfrm>
          <a:prstGeom prst="rect">
            <a:avLst/>
          </a:prstGeom>
        </p:spPr>
      </p:pic>
      <p:pic>
        <p:nvPicPr>
          <p:cNvPr id="8" name="Picture 7"/>
          <p:cNvPicPr>
            <a:picLocks noChangeAspect="1"/>
          </p:cNvPicPr>
          <p:nvPr/>
        </p:nvPicPr>
        <p:blipFill rotWithShape="1">
          <a:blip r:embed="rId4"/>
          <a:srcRect l="32587" t="18727" r="49110" b="27940"/>
          <a:stretch/>
        </p:blipFill>
        <p:spPr>
          <a:xfrm>
            <a:off x="3389045" y="1935921"/>
            <a:ext cx="2510444" cy="4572001"/>
          </a:xfrm>
          <a:prstGeom prst="rect">
            <a:avLst/>
          </a:prstGeom>
        </p:spPr>
      </p:pic>
      <p:pic>
        <p:nvPicPr>
          <p:cNvPr id="9" name="Picture 8"/>
          <p:cNvPicPr>
            <a:picLocks noChangeAspect="1"/>
          </p:cNvPicPr>
          <p:nvPr/>
        </p:nvPicPr>
        <p:blipFill rotWithShape="1">
          <a:blip r:embed="rId4"/>
          <a:srcRect l="88101" t="77879" r="1" b="14443"/>
          <a:stretch/>
        </p:blipFill>
        <p:spPr>
          <a:xfrm>
            <a:off x="4267424" y="5849753"/>
            <a:ext cx="1632065" cy="658169"/>
          </a:xfrm>
          <a:prstGeom prst="rect">
            <a:avLst/>
          </a:prstGeom>
        </p:spPr>
      </p:pic>
      <p:pic>
        <p:nvPicPr>
          <p:cNvPr id="10" name="Picture 9"/>
          <p:cNvPicPr>
            <a:picLocks noChangeAspect="1"/>
          </p:cNvPicPr>
          <p:nvPr/>
        </p:nvPicPr>
        <p:blipFill rotWithShape="1">
          <a:blip r:embed="rId5"/>
          <a:srcRect l="32586" t="24545" r="47777" b="31624"/>
          <a:stretch/>
        </p:blipFill>
        <p:spPr>
          <a:xfrm>
            <a:off x="6013917" y="1935921"/>
            <a:ext cx="2693324" cy="3757354"/>
          </a:xfrm>
          <a:prstGeom prst="rect">
            <a:avLst/>
          </a:prstGeom>
        </p:spPr>
      </p:pic>
      <p:pic>
        <p:nvPicPr>
          <p:cNvPr id="11" name="Picture 10"/>
          <p:cNvPicPr>
            <a:picLocks noChangeAspect="1"/>
          </p:cNvPicPr>
          <p:nvPr/>
        </p:nvPicPr>
        <p:blipFill rotWithShape="1">
          <a:blip r:embed="rId5"/>
          <a:srcRect l="87859" t="78073" b="14170"/>
          <a:stretch/>
        </p:blipFill>
        <p:spPr>
          <a:xfrm>
            <a:off x="7041925" y="5873748"/>
            <a:ext cx="1665316" cy="665018"/>
          </a:xfrm>
          <a:prstGeom prst="rect">
            <a:avLst/>
          </a:prstGeom>
        </p:spPr>
      </p:pic>
      <p:pic>
        <p:nvPicPr>
          <p:cNvPr id="12" name="Picture 11"/>
          <p:cNvPicPr>
            <a:picLocks noChangeAspect="1"/>
          </p:cNvPicPr>
          <p:nvPr/>
        </p:nvPicPr>
        <p:blipFill rotWithShape="1">
          <a:blip r:embed="rId6"/>
          <a:srcRect l="32707" t="23382" r="47657" b="32206"/>
          <a:stretch/>
        </p:blipFill>
        <p:spPr>
          <a:xfrm>
            <a:off x="8821669" y="1927607"/>
            <a:ext cx="2693323" cy="3807229"/>
          </a:xfrm>
          <a:prstGeom prst="rect">
            <a:avLst/>
          </a:prstGeom>
        </p:spPr>
      </p:pic>
      <p:pic>
        <p:nvPicPr>
          <p:cNvPr id="13" name="Picture 12"/>
          <p:cNvPicPr>
            <a:picLocks noChangeAspect="1"/>
          </p:cNvPicPr>
          <p:nvPr/>
        </p:nvPicPr>
        <p:blipFill rotWithShape="1">
          <a:blip r:embed="rId6"/>
          <a:srcRect l="88101" t="80012" b="14558"/>
          <a:stretch/>
        </p:blipFill>
        <p:spPr>
          <a:xfrm>
            <a:off x="9882927" y="6042408"/>
            <a:ext cx="1632065" cy="465514"/>
          </a:xfrm>
          <a:prstGeom prst="rect">
            <a:avLst/>
          </a:prstGeom>
        </p:spPr>
      </p:pic>
      <p:sp>
        <p:nvSpPr>
          <p:cNvPr id="18" name="Content Placeholder 4"/>
          <p:cNvSpPr>
            <a:spLocks noGrp="1"/>
          </p:cNvSpPr>
          <p:nvPr>
            <p:ph idx="1"/>
          </p:nvPr>
        </p:nvSpPr>
        <p:spPr>
          <a:xfrm>
            <a:off x="681045" y="1465131"/>
            <a:ext cx="10353762" cy="580634"/>
          </a:xfrm>
        </p:spPr>
        <p:txBody>
          <a:bodyPr/>
          <a:lstStyle/>
          <a:p>
            <a:r>
              <a:rPr lang="en-US" dirty="0" smtClean="0"/>
              <a:t>Velasco – Small </a:t>
            </a:r>
            <a:r>
              <a:rPr lang="en-US" dirty="0" err="1" smtClean="0"/>
              <a:t>Quadrotor</a:t>
            </a:r>
            <a:endParaRPr lang="en-US" dirty="0"/>
          </a:p>
        </p:txBody>
      </p:sp>
    </p:spTree>
    <p:extLst>
      <p:ext uri="{BB962C8B-B14F-4D97-AF65-F5344CB8AC3E}">
        <p14:creationId xmlns:p14="http://schemas.microsoft.com/office/powerpoint/2010/main" val="42087121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Multi-SLAM</a:t>
            </a:r>
            <a:endParaRPr lang="en-US" dirty="0"/>
          </a:p>
        </p:txBody>
      </p:sp>
      <p:sp>
        <p:nvSpPr>
          <p:cNvPr id="3" name="Content Placeholder 2"/>
          <p:cNvSpPr>
            <a:spLocks noGrp="1"/>
          </p:cNvSpPr>
          <p:nvPr>
            <p:ph idx="1"/>
          </p:nvPr>
        </p:nvSpPr>
        <p:spPr/>
        <p:txBody>
          <a:bodyPr>
            <a:normAutofit/>
          </a:bodyPr>
          <a:lstStyle/>
          <a:p>
            <a:r>
              <a:rPr lang="en-US" dirty="0" smtClean="0"/>
              <a:t>For on-board sensor-reliant robots, each robot does not know its relation to the other.</a:t>
            </a:r>
          </a:p>
          <a:p>
            <a:r>
              <a:rPr lang="en-US" dirty="0" smtClean="0"/>
              <a:t>Applying a fixed initial distance between multiple robots for map merging is not sufficient.</a:t>
            </a:r>
          </a:p>
          <a:p>
            <a:r>
              <a:rPr lang="en-US" dirty="0"/>
              <a:t>As the SLAM continues, all of the corrections of the accumulated errors are only relative to the particular robot and not to the other robot’s relative position. </a:t>
            </a:r>
            <a:endParaRPr lang="en-US" dirty="0" smtClean="0"/>
          </a:p>
          <a:p>
            <a:r>
              <a:rPr lang="en-US" dirty="0" smtClean="0"/>
              <a:t>Disagreement in the generated map and location of each robots.</a:t>
            </a:r>
          </a:p>
          <a:p>
            <a:r>
              <a:rPr lang="en-US" dirty="0" smtClean="0"/>
              <a:t>Multi-SLAM must be implemented to solve the challenge. </a:t>
            </a:r>
          </a:p>
        </p:txBody>
      </p:sp>
    </p:spTree>
    <p:extLst>
      <p:ext uri="{BB962C8B-B14F-4D97-AF65-F5344CB8AC3E}">
        <p14:creationId xmlns:p14="http://schemas.microsoft.com/office/powerpoint/2010/main" val="122417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Actual</a:t>
            </a:r>
            <a:endParaRPr lang="en-US" dirty="0"/>
          </a:p>
        </p:txBody>
      </p:sp>
      <p:pic>
        <p:nvPicPr>
          <p:cNvPr id="3" name="Picture 2"/>
          <p:cNvPicPr>
            <a:picLocks noChangeAspect="1"/>
          </p:cNvPicPr>
          <p:nvPr/>
        </p:nvPicPr>
        <p:blipFill rotWithShape="1">
          <a:blip r:embed="rId3"/>
          <a:srcRect l="31259" t="8462" r="30279" b="40470"/>
          <a:stretch/>
        </p:blipFill>
        <p:spPr>
          <a:xfrm>
            <a:off x="2773594" y="1935921"/>
            <a:ext cx="6634161" cy="4694605"/>
          </a:xfrm>
          <a:prstGeom prst="rect">
            <a:avLst/>
          </a:prstGeom>
        </p:spPr>
      </p:pic>
      <p:sp>
        <p:nvSpPr>
          <p:cNvPr id="4" name="Content Placeholder 4"/>
          <p:cNvSpPr>
            <a:spLocks noGrp="1"/>
          </p:cNvSpPr>
          <p:nvPr>
            <p:ph idx="1"/>
          </p:nvPr>
        </p:nvSpPr>
        <p:spPr>
          <a:xfrm>
            <a:off x="913795" y="1480779"/>
            <a:ext cx="10353762" cy="580634"/>
          </a:xfrm>
        </p:spPr>
        <p:txBody>
          <a:bodyPr/>
          <a:lstStyle/>
          <a:p>
            <a:r>
              <a:rPr lang="en-US" dirty="0" smtClean="0"/>
              <a:t>Velasco – Small </a:t>
            </a:r>
            <a:r>
              <a:rPr lang="en-US" dirty="0" err="1" smtClean="0"/>
              <a:t>Quadrotor</a:t>
            </a:r>
            <a:endParaRPr lang="en-US" dirty="0"/>
          </a:p>
        </p:txBody>
      </p:sp>
    </p:spTree>
    <p:extLst>
      <p:ext uri="{BB962C8B-B14F-4D97-AF65-F5344CB8AC3E}">
        <p14:creationId xmlns:p14="http://schemas.microsoft.com/office/powerpoint/2010/main" val="29016354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ACTUAL</a:t>
            </a:r>
            <a:endParaRPr lang="en-US" dirty="0"/>
          </a:p>
        </p:txBody>
      </p:sp>
      <p:sp>
        <p:nvSpPr>
          <p:cNvPr id="5" name="Content Placeholder 4"/>
          <p:cNvSpPr>
            <a:spLocks noGrp="1"/>
          </p:cNvSpPr>
          <p:nvPr>
            <p:ph idx="1"/>
          </p:nvPr>
        </p:nvSpPr>
        <p:spPr>
          <a:xfrm>
            <a:off x="913795" y="2128721"/>
            <a:ext cx="10353762" cy="580634"/>
          </a:xfrm>
        </p:spPr>
        <p:txBody>
          <a:bodyPr/>
          <a:lstStyle/>
          <a:p>
            <a:r>
              <a:rPr lang="en-US" dirty="0" smtClean="0"/>
              <a:t>Velasco – Small </a:t>
            </a:r>
            <a:r>
              <a:rPr lang="en-US" dirty="0" err="1" smtClean="0"/>
              <a:t>Quadrotor</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458683079"/>
              </p:ext>
            </p:extLst>
          </p:nvPr>
        </p:nvGraphicFramePr>
        <p:xfrm>
          <a:off x="1439571" y="2708633"/>
          <a:ext cx="9352925" cy="3302000"/>
        </p:xfrm>
        <a:graphic>
          <a:graphicData uri="http://schemas.openxmlformats.org/drawingml/2006/table">
            <a:tbl>
              <a:tblPr firstRow="1" bandRow="1">
                <a:tableStyleId>{5C22544A-7EE6-4342-B048-85BDC9FD1C3A}</a:tableStyleId>
              </a:tblPr>
              <a:tblGrid>
                <a:gridCol w="1870585"/>
                <a:gridCol w="1870585"/>
                <a:gridCol w="1870585"/>
                <a:gridCol w="1870585"/>
                <a:gridCol w="1870585"/>
              </a:tblGrid>
              <a:tr h="370840">
                <a:tc>
                  <a:txBody>
                    <a:bodyPr/>
                    <a:lstStyle/>
                    <a:p>
                      <a:r>
                        <a:rPr lang="en-US" dirty="0" smtClean="0"/>
                        <a:t>Trial</a:t>
                      </a:r>
                      <a:endParaRPr lang="en-US" dirty="0"/>
                    </a:p>
                  </a:txBody>
                  <a:tcPr/>
                </a:tc>
                <a:tc>
                  <a:txBody>
                    <a:bodyPr/>
                    <a:lstStyle/>
                    <a:p>
                      <a:r>
                        <a:rPr lang="en-US" dirty="0" smtClean="0"/>
                        <a:t>Scanning Time</a:t>
                      </a:r>
                      <a:endParaRPr lang="en-US" dirty="0"/>
                    </a:p>
                  </a:txBody>
                  <a:tcPr/>
                </a:tc>
                <a:tc>
                  <a:txBody>
                    <a:bodyPr/>
                    <a:lstStyle/>
                    <a:p>
                      <a:r>
                        <a:rPr lang="en-US" dirty="0" smtClean="0"/>
                        <a:t>Overall Success</a:t>
                      </a:r>
                      <a:r>
                        <a:rPr lang="en-US" baseline="0" dirty="0" smtClean="0"/>
                        <a:t> or Fail</a:t>
                      </a:r>
                      <a:endParaRPr lang="en-US" dirty="0"/>
                    </a:p>
                  </a:txBody>
                  <a:tcPr/>
                </a:tc>
                <a:tc>
                  <a:txBody>
                    <a:bodyPr/>
                    <a:lstStyle/>
                    <a:p>
                      <a:r>
                        <a:rPr lang="en-US" dirty="0" smtClean="0"/>
                        <a:t>Remarks on Mapping</a:t>
                      </a:r>
                      <a:endParaRPr lang="en-US" dirty="0"/>
                    </a:p>
                  </a:txBody>
                  <a:tcPr/>
                </a:tc>
                <a:tc>
                  <a:txBody>
                    <a:bodyPr/>
                    <a:lstStyle/>
                    <a:p>
                      <a:r>
                        <a:rPr lang="en-US" dirty="0" smtClean="0"/>
                        <a:t>Remarks</a:t>
                      </a:r>
                      <a:r>
                        <a:rPr lang="en-US" baseline="0" dirty="0" smtClean="0"/>
                        <a:t> on Navigation</a:t>
                      </a:r>
                      <a:endParaRPr lang="en-US" dirty="0"/>
                    </a:p>
                  </a:txBody>
                  <a:tcPr/>
                </a:tc>
              </a:tr>
              <a:tr h="370840">
                <a:tc>
                  <a:txBody>
                    <a:bodyPr/>
                    <a:lstStyle/>
                    <a:p>
                      <a:r>
                        <a:rPr lang="en-US" dirty="0" smtClean="0"/>
                        <a:t>1</a:t>
                      </a:r>
                      <a:endParaRPr lang="en-US" dirty="0"/>
                    </a:p>
                  </a:txBody>
                  <a:tcPr/>
                </a:tc>
                <a:tc>
                  <a:txBody>
                    <a:bodyPr/>
                    <a:lstStyle/>
                    <a:p>
                      <a:r>
                        <a:rPr lang="en-US" dirty="0" smtClean="0"/>
                        <a:t>1:14</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Nearly Complete</a:t>
                      </a:r>
                      <a:endParaRPr lang="en-US" dirty="0"/>
                    </a:p>
                  </a:txBody>
                  <a:tcPr/>
                </a:tc>
                <a:tc>
                  <a:txBody>
                    <a:bodyPr/>
                    <a:lstStyle/>
                    <a:p>
                      <a:r>
                        <a:rPr lang="en-US" dirty="0" smtClean="0"/>
                        <a:t>Successful</a:t>
                      </a:r>
                      <a:endParaRPr lang="en-US" dirty="0"/>
                    </a:p>
                  </a:txBody>
                  <a:tcPr/>
                </a:tc>
              </a:tr>
              <a:tr h="370840">
                <a:tc>
                  <a:txBody>
                    <a:bodyPr/>
                    <a:lstStyle/>
                    <a:p>
                      <a:r>
                        <a:rPr lang="en-US" dirty="0" smtClean="0"/>
                        <a:t>2</a:t>
                      </a:r>
                      <a:endParaRPr lang="en-US" dirty="0"/>
                    </a:p>
                  </a:txBody>
                  <a:tcPr/>
                </a:tc>
                <a:tc>
                  <a:txBody>
                    <a:bodyPr/>
                    <a:lstStyle/>
                    <a:p>
                      <a:r>
                        <a:rPr lang="en-US" dirty="0" smtClean="0"/>
                        <a:t>2:46</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c>
                  <a:txBody>
                    <a:bodyPr/>
                    <a:lstStyle/>
                    <a:p>
                      <a:r>
                        <a:rPr lang="en-US" dirty="0" smtClean="0"/>
                        <a:t>Successful</a:t>
                      </a:r>
                      <a:endParaRPr lang="en-US" dirty="0"/>
                    </a:p>
                  </a:txBody>
                  <a:tcPr/>
                </a:tc>
              </a:tr>
              <a:tr h="370840">
                <a:tc>
                  <a:txBody>
                    <a:bodyPr/>
                    <a:lstStyle/>
                    <a:p>
                      <a:r>
                        <a:rPr lang="en-US" dirty="0" smtClean="0"/>
                        <a:t>3</a:t>
                      </a:r>
                      <a:endParaRPr lang="en-US" dirty="0"/>
                    </a:p>
                  </a:txBody>
                  <a:tcPr/>
                </a:tc>
                <a:tc>
                  <a:txBody>
                    <a:bodyPr/>
                    <a:lstStyle/>
                    <a:p>
                      <a:r>
                        <a:rPr lang="en-US" dirty="0" smtClean="0"/>
                        <a:t>2:14</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c>
                  <a:txBody>
                    <a:bodyPr/>
                    <a:lstStyle/>
                    <a:p>
                      <a:r>
                        <a:rPr lang="en-US" dirty="0" smtClean="0"/>
                        <a:t>Successful</a:t>
                      </a:r>
                      <a:endParaRPr lang="en-US" dirty="0"/>
                    </a:p>
                  </a:txBody>
                  <a:tcPr/>
                </a:tc>
              </a:tr>
              <a:tr h="370840">
                <a:tc>
                  <a:txBody>
                    <a:bodyPr/>
                    <a:lstStyle/>
                    <a:p>
                      <a:r>
                        <a:rPr lang="en-US" dirty="0" smtClean="0"/>
                        <a:t>4</a:t>
                      </a:r>
                      <a:endParaRPr lang="en-US" dirty="0"/>
                    </a:p>
                  </a:txBody>
                  <a:tcPr/>
                </a:tc>
                <a:tc>
                  <a:txBody>
                    <a:bodyPr/>
                    <a:lstStyle/>
                    <a:p>
                      <a:r>
                        <a:rPr lang="en-US" dirty="0" smtClean="0"/>
                        <a:t>1:48</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Nearly Complete</a:t>
                      </a:r>
                      <a:endParaRPr lang="en-US" dirty="0"/>
                    </a:p>
                  </a:txBody>
                  <a:tcPr/>
                </a:tc>
                <a:tc>
                  <a:txBody>
                    <a:bodyPr/>
                    <a:lstStyle/>
                    <a:p>
                      <a:r>
                        <a:rPr lang="en-US" dirty="0" smtClean="0"/>
                        <a:t>Unpassable Frontier</a:t>
                      </a:r>
                      <a:endParaRPr lang="en-US" dirty="0"/>
                    </a:p>
                  </a:txBody>
                  <a:tcPr/>
                </a:tc>
              </a:tr>
              <a:tr h="370840">
                <a:tc>
                  <a:txBody>
                    <a:bodyPr/>
                    <a:lstStyle/>
                    <a:p>
                      <a:r>
                        <a:rPr lang="en-US" dirty="0" smtClean="0"/>
                        <a:t>5</a:t>
                      </a:r>
                      <a:endParaRPr lang="en-US" dirty="0"/>
                    </a:p>
                  </a:txBody>
                  <a:tcPr/>
                </a:tc>
                <a:tc>
                  <a:txBody>
                    <a:bodyPr/>
                    <a:lstStyle/>
                    <a:p>
                      <a:r>
                        <a:rPr lang="en-US" dirty="0" smtClean="0"/>
                        <a:t>1:14</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Nearly Complete</a:t>
                      </a:r>
                      <a:endParaRPr lang="en-US" dirty="0"/>
                    </a:p>
                  </a:txBody>
                  <a:tcPr/>
                </a:tc>
                <a:tc>
                  <a:txBody>
                    <a:bodyPr/>
                    <a:lstStyle/>
                    <a:p>
                      <a:r>
                        <a:rPr lang="en-US" dirty="0" smtClean="0"/>
                        <a:t>Successful</a:t>
                      </a:r>
                    </a:p>
                  </a:txBody>
                  <a:tcPr/>
                </a:tc>
              </a:tr>
            </a:tbl>
          </a:graphicData>
        </a:graphic>
      </p:graphicFrame>
    </p:spTree>
    <p:extLst>
      <p:ext uri="{BB962C8B-B14F-4D97-AF65-F5344CB8AC3E}">
        <p14:creationId xmlns:p14="http://schemas.microsoft.com/office/powerpoint/2010/main" val="39208707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ACTUAL</a:t>
            </a:r>
            <a:endParaRPr lang="en-US" dirty="0"/>
          </a:p>
        </p:txBody>
      </p:sp>
      <p:sp>
        <p:nvSpPr>
          <p:cNvPr id="5" name="Content Placeholder 4"/>
          <p:cNvSpPr>
            <a:spLocks noGrp="1"/>
          </p:cNvSpPr>
          <p:nvPr>
            <p:ph idx="1"/>
          </p:nvPr>
        </p:nvSpPr>
        <p:spPr>
          <a:xfrm>
            <a:off x="913795" y="2096064"/>
            <a:ext cx="10353762" cy="580634"/>
          </a:xfrm>
        </p:spPr>
        <p:txBody>
          <a:bodyPr/>
          <a:lstStyle/>
          <a:p>
            <a:r>
              <a:rPr lang="en-US" dirty="0" smtClean="0"/>
              <a:t>Velasco – Big </a:t>
            </a:r>
            <a:r>
              <a:rPr lang="en-US" dirty="0" err="1" smtClean="0"/>
              <a:t>Quadrotor</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745277839"/>
              </p:ext>
            </p:extLst>
          </p:nvPr>
        </p:nvGraphicFramePr>
        <p:xfrm>
          <a:off x="1400936" y="2676698"/>
          <a:ext cx="9443075" cy="3134360"/>
        </p:xfrm>
        <a:graphic>
          <a:graphicData uri="http://schemas.openxmlformats.org/drawingml/2006/table">
            <a:tbl>
              <a:tblPr firstRow="1" bandRow="1">
                <a:tableStyleId>{5C22544A-7EE6-4342-B048-85BDC9FD1C3A}</a:tableStyleId>
              </a:tblPr>
              <a:tblGrid>
                <a:gridCol w="1888615"/>
                <a:gridCol w="1888615"/>
                <a:gridCol w="1888615"/>
                <a:gridCol w="1888615"/>
                <a:gridCol w="1888615"/>
              </a:tblGrid>
              <a:tr h="370840">
                <a:tc>
                  <a:txBody>
                    <a:bodyPr/>
                    <a:lstStyle/>
                    <a:p>
                      <a:r>
                        <a:rPr lang="en-US" dirty="0" smtClean="0"/>
                        <a:t>Trial</a:t>
                      </a:r>
                      <a:endParaRPr lang="en-US" dirty="0"/>
                    </a:p>
                  </a:txBody>
                  <a:tcPr/>
                </a:tc>
                <a:tc>
                  <a:txBody>
                    <a:bodyPr/>
                    <a:lstStyle/>
                    <a:p>
                      <a:r>
                        <a:rPr lang="en-US" dirty="0" smtClean="0"/>
                        <a:t>Scanning Time</a:t>
                      </a:r>
                      <a:endParaRPr lang="en-US" dirty="0"/>
                    </a:p>
                  </a:txBody>
                  <a:tcPr/>
                </a:tc>
                <a:tc>
                  <a:txBody>
                    <a:bodyPr/>
                    <a:lstStyle/>
                    <a:p>
                      <a:r>
                        <a:rPr lang="en-US" dirty="0" smtClean="0"/>
                        <a:t>Overall Success</a:t>
                      </a:r>
                      <a:r>
                        <a:rPr lang="en-US" baseline="0" dirty="0" smtClean="0"/>
                        <a:t> or Fail </a:t>
                      </a:r>
                      <a:endParaRPr lang="en-US" dirty="0"/>
                    </a:p>
                  </a:txBody>
                  <a:tcPr/>
                </a:tc>
                <a:tc>
                  <a:txBody>
                    <a:bodyPr/>
                    <a:lstStyle/>
                    <a:p>
                      <a:r>
                        <a:rPr lang="en-US" dirty="0" smtClean="0"/>
                        <a:t>Remarks on Mapping</a:t>
                      </a:r>
                      <a:endParaRPr lang="en-US" dirty="0"/>
                    </a:p>
                  </a:txBody>
                  <a:tcPr/>
                </a:tc>
                <a:tc>
                  <a:txBody>
                    <a:bodyPr/>
                    <a:lstStyle/>
                    <a:p>
                      <a:r>
                        <a:rPr lang="en-US" dirty="0" smtClean="0"/>
                        <a:t>Remarks</a:t>
                      </a:r>
                      <a:r>
                        <a:rPr lang="en-US" baseline="0" dirty="0" smtClean="0"/>
                        <a:t> on Navigation</a:t>
                      </a:r>
                      <a:endParaRPr lang="en-US" dirty="0"/>
                    </a:p>
                  </a:txBody>
                  <a:tcPr/>
                </a:tc>
              </a:tr>
              <a:tr h="370840">
                <a:tc>
                  <a:txBody>
                    <a:bodyPr/>
                    <a:lstStyle/>
                    <a:p>
                      <a:r>
                        <a:rPr lang="en-US" dirty="0" smtClean="0"/>
                        <a:t>1</a:t>
                      </a:r>
                      <a:endParaRPr lang="en-US" dirty="0"/>
                    </a:p>
                  </a:txBody>
                  <a:tcPr/>
                </a:tc>
                <a:tc>
                  <a:txBody>
                    <a:bodyPr/>
                    <a:lstStyle/>
                    <a:p>
                      <a:r>
                        <a:rPr lang="en-US" dirty="0" smtClean="0"/>
                        <a:t>0:45</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Nearly Complete</a:t>
                      </a:r>
                      <a:endParaRPr lang="en-US" dirty="0"/>
                    </a:p>
                  </a:txBody>
                  <a:tcPr/>
                </a:tc>
                <a:tc>
                  <a:txBody>
                    <a:bodyPr/>
                    <a:lstStyle/>
                    <a:p>
                      <a:r>
                        <a:rPr lang="en-US" dirty="0" smtClean="0"/>
                        <a:t>Successful</a:t>
                      </a:r>
                      <a:endParaRPr lang="en-US" dirty="0"/>
                    </a:p>
                  </a:txBody>
                  <a:tcPr/>
                </a:tc>
              </a:tr>
              <a:tr h="370840">
                <a:tc>
                  <a:txBody>
                    <a:bodyPr/>
                    <a:lstStyle/>
                    <a:p>
                      <a:r>
                        <a:rPr lang="en-US" dirty="0" smtClean="0"/>
                        <a:t>2</a:t>
                      </a:r>
                      <a:endParaRPr lang="en-US" dirty="0"/>
                    </a:p>
                  </a:txBody>
                  <a:tcPr/>
                </a:tc>
                <a:tc>
                  <a:txBody>
                    <a:bodyPr/>
                    <a:lstStyle/>
                    <a:p>
                      <a:r>
                        <a:rPr lang="en-US" dirty="0" smtClean="0"/>
                        <a:t>1:21</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c>
                  <a:txBody>
                    <a:bodyPr/>
                    <a:lstStyle/>
                    <a:p>
                      <a:r>
                        <a:rPr lang="en-US" dirty="0" smtClean="0"/>
                        <a:t>Successful</a:t>
                      </a:r>
                      <a:endParaRPr lang="en-US" dirty="0"/>
                    </a:p>
                  </a:txBody>
                  <a:tcPr/>
                </a:tc>
              </a:tr>
              <a:tr h="370840">
                <a:tc>
                  <a:txBody>
                    <a:bodyPr/>
                    <a:lstStyle/>
                    <a:p>
                      <a:r>
                        <a:rPr lang="en-US" dirty="0" smtClean="0"/>
                        <a:t>3</a:t>
                      </a:r>
                      <a:endParaRPr lang="en-US" dirty="0"/>
                    </a:p>
                  </a:txBody>
                  <a:tcPr/>
                </a:tc>
                <a:tc>
                  <a:txBody>
                    <a:bodyPr/>
                    <a:lstStyle/>
                    <a:p>
                      <a:r>
                        <a:rPr lang="en-US" dirty="0" smtClean="0"/>
                        <a:t>1:34</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r>
                        <a:rPr lang="en-US" dirty="0" smtClean="0"/>
                        <a:t>False Obstacles</a:t>
                      </a:r>
                      <a:endParaRPr lang="en-US" dirty="0"/>
                    </a:p>
                  </a:txBody>
                  <a:tcPr/>
                </a:tc>
                <a:tc>
                  <a:txBody>
                    <a:bodyPr/>
                    <a:lstStyle/>
                    <a:p>
                      <a:r>
                        <a:rPr lang="en-US" dirty="0" smtClean="0"/>
                        <a:t>Successful</a:t>
                      </a:r>
                      <a:endParaRPr lang="en-US" dirty="0"/>
                    </a:p>
                  </a:txBody>
                  <a:tcPr/>
                </a:tc>
              </a:tr>
              <a:tr h="370840">
                <a:tc>
                  <a:txBody>
                    <a:bodyPr/>
                    <a:lstStyle/>
                    <a:p>
                      <a:r>
                        <a:rPr lang="en-US" dirty="0" smtClean="0"/>
                        <a:t>4</a:t>
                      </a:r>
                      <a:endParaRPr lang="en-US" dirty="0"/>
                    </a:p>
                  </a:txBody>
                  <a:tcPr/>
                </a:tc>
                <a:tc>
                  <a:txBody>
                    <a:bodyPr/>
                    <a:lstStyle/>
                    <a:p>
                      <a:r>
                        <a:rPr lang="en-US" dirty="0" smtClean="0"/>
                        <a:t>1:30</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c>
                  <a:txBody>
                    <a:bodyPr/>
                    <a:lstStyle/>
                    <a:p>
                      <a:r>
                        <a:rPr lang="en-US" dirty="0" smtClean="0"/>
                        <a:t>Successful</a:t>
                      </a:r>
                      <a:endParaRPr lang="en-US" dirty="0"/>
                    </a:p>
                  </a:txBody>
                  <a:tcPr/>
                </a:tc>
              </a:tr>
              <a:tr h="370840">
                <a:tc>
                  <a:txBody>
                    <a:bodyPr/>
                    <a:lstStyle/>
                    <a:p>
                      <a:r>
                        <a:rPr lang="en-US" dirty="0" smtClean="0"/>
                        <a:t>5</a:t>
                      </a:r>
                      <a:endParaRPr lang="en-US" dirty="0"/>
                    </a:p>
                  </a:txBody>
                  <a:tcPr/>
                </a:tc>
                <a:tc>
                  <a:txBody>
                    <a:bodyPr/>
                    <a:lstStyle/>
                    <a:p>
                      <a:r>
                        <a:rPr lang="en-US" dirty="0" smtClean="0"/>
                        <a:t>0:35</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c>
                  <a:txBody>
                    <a:bodyPr/>
                    <a:lstStyle/>
                    <a:p>
                      <a:r>
                        <a:rPr lang="en-US" dirty="0" smtClean="0"/>
                        <a:t>Successful</a:t>
                      </a:r>
                    </a:p>
                  </a:txBody>
                  <a:tcPr/>
                </a:tc>
              </a:tr>
              <a:tr h="370840">
                <a:tc>
                  <a:txBody>
                    <a:bodyPr/>
                    <a:lstStyle/>
                    <a:p>
                      <a:r>
                        <a:rPr lang="en-US" dirty="0" smtClean="0"/>
                        <a:t>6</a:t>
                      </a:r>
                      <a:endParaRPr lang="en-US" dirty="0"/>
                    </a:p>
                  </a:txBody>
                  <a:tcPr/>
                </a:tc>
                <a:tc>
                  <a:txBody>
                    <a:bodyPr/>
                    <a:lstStyle/>
                    <a:p>
                      <a:r>
                        <a:rPr lang="en-US" dirty="0" smtClean="0"/>
                        <a:t>1:00</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c>
                  <a:txBody>
                    <a:bodyPr/>
                    <a:lstStyle/>
                    <a:p>
                      <a:r>
                        <a:rPr lang="en-US" dirty="0" smtClean="0"/>
                        <a:t>Successful</a:t>
                      </a:r>
                    </a:p>
                  </a:txBody>
                  <a:tcPr/>
                </a:tc>
              </a:tr>
            </a:tbl>
          </a:graphicData>
        </a:graphic>
      </p:graphicFrame>
    </p:spTree>
    <p:extLst>
      <p:ext uri="{BB962C8B-B14F-4D97-AF65-F5344CB8AC3E}">
        <p14:creationId xmlns:p14="http://schemas.microsoft.com/office/powerpoint/2010/main" val="136892275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Actual</a:t>
            </a:r>
            <a:endParaRPr lang="en-US" dirty="0"/>
          </a:p>
        </p:txBody>
      </p:sp>
      <p:sp>
        <p:nvSpPr>
          <p:cNvPr id="9" name="Content Placeholder 4"/>
          <p:cNvSpPr>
            <a:spLocks noGrp="1"/>
          </p:cNvSpPr>
          <p:nvPr>
            <p:ph idx="1"/>
          </p:nvPr>
        </p:nvSpPr>
        <p:spPr>
          <a:xfrm>
            <a:off x="913795" y="1498719"/>
            <a:ext cx="10353762" cy="580634"/>
          </a:xfrm>
        </p:spPr>
        <p:txBody>
          <a:bodyPr/>
          <a:lstStyle/>
          <a:p>
            <a:r>
              <a:rPr lang="en-US" dirty="0" smtClean="0"/>
              <a:t>Rap’s Apartment – Small </a:t>
            </a:r>
            <a:r>
              <a:rPr lang="en-US" dirty="0" err="1" smtClean="0"/>
              <a:t>Quadrotor</a:t>
            </a:r>
            <a:endParaRPr lang="en-US" dirty="0"/>
          </a:p>
        </p:txBody>
      </p:sp>
      <p:pic>
        <p:nvPicPr>
          <p:cNvPr id="4" name="Picture 3"/>
          <p:cNvPicPr>
            <a:picLocks noChangeAspect="1"/>
          </p:cNvPicPr>
          <p:nvPr/>
        </p:nvPicPr>
        <p:blipFill rotWithShape="1">
          <a:blip r:embed="rId2"/>
          <a:srcRect l="33635" t="15408" r="53398" b="51161"/>
          <a:stretch/>
        </p:blipFill>
        <p:spPr>
          <a:xfrm>
            <a:off x="0" y="2088595"/>
            <a:ext cx="2151519" cy="2956286"/>
          </a:xfrm>
          <a:prstGeom prst="rect">
            <a:avLst/>
          </a:prstGeom>
        </p:spPr>
      </p:pic>
      <p:pic>
        <p:nvPicPr>
          <p:cNvPr id="7" name="Picture 6"/>
          <p:cNvPicPr>
            <a:picLocks noChangeAspect="1"/>
          </p:cNvPicPr>
          <p:nvPr/>
        </p:nvPicPr>
        <p:blipFill rotWithShape="1">
          <a:blip r:embed="rId2"/>
          <a:srcRect l="52936" t="77441" r="34889" b="16986"/>
          <a:stretch/>
        </p:blipFill>
        <p:spPr>
          <a:xfrm>
            <a:off x="508344" y="5392890"/>
            <a:ext cx="1584102" cy="386365"/>
          </a:xfrm>
          <a:prstGeom prst="rect">
            <a:avLst/>
          </a:prstGeom>
        </p:spPr>
      </p:pic>
      <p:pic>
        <p:nvPicPr>
          <p:cNvPr id="8" name="Picture 7"/>
          <p:cNvPicPr>
            <a:picLocks noChangeAspect="1"/>
          </p:cNvPicPr>
          <p:nvPr/>
        </p:nvPicPr>
        <p:blipFill rotWithShape="1">
          <a:blip r:embed="rId3"/>
          <a:srcRect l="33437" t="15408" r="53101" b="51161"/>
          <a:stretch/>
        </p:blipFill>
        <p:spPr>
          <a:xfrm>
            <a:off x="2151519" y="2079353"/>
            <a:ext cx="2233639" cy="2956286"/>
          </a:xfrm>
          <a:prstGeom prst="rect">
            <a:avLst/>
          </a:prstGeom>
        </p:spPr>
      </p:pic>
      <p:pic>
        <p:nvPicPr>
          <p:cNvPr id="10" name="Picture 9"/>
          <p:cNvPicPr>
            <a:picLocks noChangeAspect="1"/>
          </p:cNvPicPr>
          <p:nvPr/>
        </p:nvPicPr>
        <p:blipFill rotWithShape="1">
          <a:blip r:embed="rId3"/>
          <a:srcRect l="53338" t="73047" r="34487" b="21984"/>
          <a:stretch/>
        </p:blipFill>
        <p:spPr>
          <a:xfrm>
            <a:off x="2661750" y="5389625"/>
            <a:ext cx="1584101" cy="344556"/>
          </a:xfrm>
          <a:prstGeom prst="rect">
            <a:avLst/>
          </a:prstGeom>
        </p:spPr>
      </p:pic>
      <p:pic>
        <p:nvPicPr>
          <p:cNvPr id="11" name="Picture 10"/>
          <p:cNvPicPr>
            <a:picLocks noChangeAspect="1"/>
          </p:cNvPicPr>
          <p:nvPr/>
        </p:nvPicPr>
        <p:blipFill rotWithShape="1">
          <a:blip r:embed="rId4"/>
          <a:srcRect l="33041" t="15408" r="48152" b="44660"/>
          <a:stretch/>
        </p:blipFill>
        <p:spPr>
          <a:xfrm>
            <a:off x="4385158" y="2079353"/>
            <a:ext cx="2612533" cy="2956286"/>
          </a:xfrm>
          <a:prstGeom prst="rect">
            <a:avLst/>
          </a:prstGeom>
        </p:spPr>
      </p:pic>
      <p:pic>
        <p:nvPicPr>
          <p:cNvPr id="12" name="Picture 11"/>
          <p:cNvPicPr>
            <a:picLocks noChangeAspect="1"/>
          </p:cNvPicPr>
          <p:nvPr/>
        </p:nvPicPr>
        <p:blipFill rotWithShape="1">
          <a:blip r:embed="rId4"/>
          <a:srcRect l="53432" t="77441" r="34591" b="17359"/>
          <a:stretch/>
        </p:blipFill>
        <p:spPr>
          <a:xfrm>
            <a:off x="5439348" y="5373573"/>
            <a:ext cx="1558343" cy="360608"/>
          </a:xfrm>
          <a:prstGeom prst="rect">
            <a:avLst/>
          </a:prstGeom>
        </p:spPr>
      </p:pic>
      <p:pic>
        <p:nvPicPr>
          <p:cNvPr id="13" name="Picture 12"/>
          <p:cNvPicPr>
            <a:picLocks noChangeAspect="1"/>
          </p:cNvPicPr>
          <p:nvPr/>
        </p:nvPicPr>
        <p:blipFill rotWithShape="1">
          <a:blip r:embed="rId5"/>
          <a:srcRect l="33338" t="14393" r="48350" b="47051"/>
          <a:stretch/>
        </p:blipFill>
        <p:spPr>
          <a:xfrm>
            <a:off x="6997691" y="2048835"/>
            <a:ext cx="2489513" cy="2947044"/>
          </a:xfrm>
          <a:prstGeom prst="rect">
            <a:avLst/>
          </a:prstGeom>
        </p:spPr>
      </p:pic>
      <p:pic>
        <p:nvPicPr>
          <p:cNvPr id="18" name="Picture 17"/>
          <p:cNvPicPr>
            <a:picLocks noChangeAspect="1"/>
          </p:cNvPicPr>
          <p:nvPr/>
        </p:nvPicPr>
        <p:blipFill rotWithShape="1">
          <a:blip r:embed="rId5"/>
          <a:srcRect l="52890" t="73531" r="35684" b="20909"/>
          <a:stretch/>
        </p:blipFill>
        <p:spPr>
          <a:xfrm>
            <a:off x="7807784" y="5309177"/>
            <a:ext cx="1553329" cy="425004"/>
          </a:xfrm>
          <a:prstGeom prst="rect">
            <a:avLst/>
          </a:prstGeom>
        </p:spPr>
      </p:pic>
      <p:pic>
        <p:nvPicPr>
          <p:cNvPr id="15" name="Picture 14"/>
          <p:cNvPicPr>
            <a:picLocks noChangeAspect="1"/>
          </p:cNvPicPr>
          <p:nvPr/>
        </p:nvPicPr>
        <p:blipFill rotWithShape="1">
          <a:blip r:embed="rId6"/>
          <a:srcRect l="32546" t="15408" r="43797" b="44103"/>
          <a:stretch/>
        </p:blipFill>
        <p:spPr>
          <a:xfrm>
            <a:off x="9487204" y="2048835"/>
            <a:ext cx="3078051" cy="2807594"/>
          </a:xfrm>
          <a:prstGeom prst="rect">
            <a:avLst/>
          </a:prstGeom>
        </p:spPr>
      </p:pic>
      <p:pic>
        <p:nvPicPr>
          <p:cNvPr id="19" name="Picture 18"/>
          <p:cNvPicPr>
            <a:picLocks noChangeAspect="1"/>
          </p:cNvPicPr>
          <p:nvPr/>
        </p:nvPicPr>
        <p:blipFill rotWithShape="1">
          <a:blip r:embed="rId7"/>
          <a:srcRect l="53234" t="79671" r="35284" b="15129"/>
          <a:stretch/>
        </p:blipFill>
        <p:spPr>
          <a:xfrm>
            <a:off x="10344593" y="5373387"/>
            <a:ext cx="1493949" cy="360608"/>
          </a:xfrm>
          <a:prstGeom prst="rect">
            <a:avLst/>
          </a:prstGeom>
        </p:spPr>
      </p:pic>
    </p:spTree>
    <p:extLst>
      <p:ext uri="{BB962C8B-B14F-4D97-AF65-F5344CB8AC3E}">
        <p14:creationId xmlns:p14="http://schemas.microsoft.com/office/powerpoint/2010/main" val="16218961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Actual</a:t>
            </a:r>
            <a:endParaRPr lang="en-US" dirty="0"/>
          </a:p>
        </p:txBody>
      </p:sp>
      <p:sp>
        <p:nvSpPr>
          <p:cNvPr id="5" name="Content Placeholder 4"/>
          <p:cNvSpPr txBox="1">
            <a:spLocks/>
          </p:cNvSpPr>
          <p:nvPr/>
        </p:nvSpPr>
        <p:spPr>
          <a:xfrm>
            <a:off x="913795" y="1498719"/>
            <a:ext cx="10353762" cy="58063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smtClean="0"/>
              <a:t>Rap’s Apartment – Small </a:t>
            </a:r>
            <a:r>
              <a:rPr lang="en-US" dirty="0" err="1" smtClean="0"/>
              <a:t>Quadrotor</a:t>
            </a:r>
            <a:endParaRPr lang="en-US" dirty="0"/>
          </a:p>
        </p:txBody>
      </p:sp>
      <p:pic>
        <p:nvPicPr>
          <p:cNvPr id="6" name="Picture 5"/>
          <p:cNvPicPr>
            <a:picLocks noChangeAspect="1"/>
          </p:cNvPicPr>
          <p:nvPr/>
        </p:nvPicPr>
        <p:blipFill rotWithShape="1">
          <a:blip r:embed="rId2"/>
          <a:srcRect l="33140" t="13365" r="25386" b="45960"/>
          <a:stretch/>
        </p:blipFill>
        <p:spPr>
          <a:xfrm>
            <a:off x="1840344" y="2079353"/>
            <a:ext cx="8500661" cy="4443067"/>
          </a:xfrm>
          <a:prstGeom prst="rect">
            <a:avLst/>
          </a:prstGeom>
        </p:spPr>
      </p:pic>
    </p:spTree>
    <p:extLst>
      <p:ext uri="{BB962C8B-B14F-4D97-AF65-F5344CB8AC3E}">
        <p14:creationId xmlns:p14="http://schemas.microsoft.com/office/powerpoint/2010/main" val="20693606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ACTUAL</a:t>
            </a:r>
            <a:endParaRPr lang="en-US" dirty="0"/>
          </a:p>
        </p:txBody>
      </p:sp>
      <p:sp>
        <p:nvSpPr>
          <p:cNvPr id="5" name="Content Placeholder 4"/>
          <p:cNvSpPr>
            <a:spLocks noGrp="1"/>
          </p:cNvSpPr>
          <p:nvPr>
            <p:ph idx="1"/>
          </p:nvPr>
        </p:nvSpPr>
        <p:spPr>
          <a:xfrm>
            <a:off x="913795" y="2096064"/>
            <a:ext cx="10353762" cy="580634"/>
          </a:xfrm>
        </p:spPr>
        <p:txBody>
          <a:bodyPr/>
          <a:lstStyle/>
          <a:p>
            <a:r>
              <a:rPr lang="en-US" dirty="0" smtClean="0"/>
              <a:t>Rap’s Apartment – Small </a:t>
            </a:r>
            <a:r>
              <a:rPr lang="en-US" dirty="0" err="1" smtClean="0"/>
              <a:t>Quadrotor</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3240434537"/>
              </p:ext>
            </p:extLst>
          </p:nvPr>
        </p:nvGraphicFramePr>
        <p:xfrm>
          <a:off x="1439571" y="2708633"/>
          <a:ext cx="9352925" cy="2560320"/>
        </p:xfrm>
        <a:graphic>
          <a:graphicData uri="http://schemas.openxmlformats.org/drawingml/2006/table">
            <a:tbl>
              <a:tblPr firstRow="1" bandRow="1">
                <a:tableStyleId>{5C22544A-7EE6-4342-B048-85BDC9FD1C3A}</a:tableStyleId>
              </a:tblPr>
              <a:tblGrid>
                <a:gridCol w="1870585"/>
                <a:gridCol w="1870585"/>
                <a:gridCol w="1870585"/>
                <a:gridCol w="1870585"/>
                <a:gridCol w="1870585"/>
              </a:tblGrid>
              <a:tr h="370840">
                <a:tc>
                  <a:txBody>
                    <a:bodyPr/>
                    <a:lstStyle/>
                    <a:p>
                      <a:r>
                        <a:rPr lang="en-US" dirty="0" smtClean="0"/>
                        <a:t>Trial</a:t>
                      </a:r>
                      <a:endParaRPr lang="en-US" dirty="0"/>
                    </a:p>
                  </a:txBody>
                  <a:tcPr/>
                </a:tc>
                <a:tc>
                  <a:txBody>
                    <a:bodyPr/>
                    <a:lstStyle/>
                    <a:p>
                      <a:r>
                        <a:rPr lang="en-US" dirty="0" smtClean="0"/>
                        <a:t>Scanning Time</a:t>
                      </a:r>
                      <a:endParaRPr lang="en-US" dirty="0"/>
                    </a:p>
                  </a:txBody>
                  <a:tcPr/>
                </a:tc>
                <a:tc>
                  <a:txBody>
                    <a:bodyPr/>
                    <a:lstStyle/>
                    <a:p>
                      <a:r>
                        <a:rPr lang="en-US" dirty="0" smtClean="0"/>
                        <a:t>Over all Success</a:t>
                      </a:r>
                      <a:r>
                        <a:rPr lang="en-US" baseline="0" dirty="0" smtClean="0"/>
                        <a:t> or Fail</a:t>
                      </a:r>
                      <a:endParaRPr lang="en-US" dirty="0"/>
                    </a:p>
                  </a:txBody>
                  <a:tcPr/>
                </a:tc>
                <a:tc>
                  <a:txBody>
                    <a:bodyPr/>
                    <a:lstStyle/>
                    <a:p>
                      <a:r>
                        <a:rPr lang="en-US" dirty="0" smtClean="0"/>
                        <a:t>Remarks on Mapping</a:t>
                      </a:r>
                      <a:endParaRPr lang="en-US" dirty="0"/>
                    </a:p>
                  </a:txBody>
                  <a:tcPr/>
                </a:tc>
                <a:tc>
                  <a:txBody>
                    <a:bodyPr/>
                    <a:lstStyle/>
                    <a:p>
                      <a:r>
                        <a:rPr lang="en-US" dirty="0" smtClean="0"/>
                        <a:t>Remarks</a:t>
                      </a:r>
                      <a:r>
                        <a:rPr lang="en-US" baseline="0" dirty="0" smtClean="0"/>
                        <a:t> on Navigation</a:t>
                      </a:r>
                      <a:endParaRPr lang="en-US" dirty="0"/>
                    </a:p>
                  </a:txBody>
                  <a:tcPr/>
                </a:tc>
              </a:tr>
              <a:tr h="370840">
                <a:tc>
                  <a:txBody>
                    <a:bodyPr/>
                    <a:lstStyle/>
                    <a:p>
                      <a:r>
                        <a:rPr lang="en-US" dirty="0" smtClean="0"/>
                        <a:t>1</a:t>
                      </a:r>
                      <a:endParaRPr lang="en-US" dirty="0"/>
                    </a:p>
                  </a:txBody>
                  <a:tcPr/>
                </a:tc>
                <a:tc>
                  <a:txBody>
                    <a:bodyPr/>
                    <a:lstStyle/>
                    <a:p>
                      <a:r>
                        <a:rPr lang="en-US" dirty="0" smtClean="0"/>
                        <a:t>3:10</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c>
                  <a:txBody>
                    <a:bodyPr/>
                    <a:lstStyle/>
                    <a:p>
                      <a:r>
                        <a:rPr lang="en-US" dirty="0" smtClean="0"/>
                        <a:t>Unpassable Frontier</a:t>
                      </a:r>
                      <a:endParaRPr lang="en-US" dirty="0"/>
                    </a:p>
                  </a:txBody>
                  <a:tcPr/>
                </a:tc>
              </a:tr>
              <a:tr h="370840">
                <a:tc>
                  <a:txBody>
                    <a:bodyPr/>
                    <a:lstStyle/>
                    <a:p>
                      <a:r>
                        <a:rPr lang="en-US" dirty="0" smtClean="0"/>
                        <a:t>2</a:t>
                      </a:r>
                      <a:endParaRPr lang="en-US" dirty="0"/>
                    </a:p>
                  </a:txBody>
                  <a:tcPr/>
                </a:tc>
                <a:tc>
                  <a:txBody>
                    <a:bodyPr/>
                    <a:lstStyle/>
                    <a:p>
                      <a:r>
                        <a:rPr lang="en-US" dirty="0" smtClean="0"/>
                        <a:t>2:28</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c>
                  <a:txBody>
                    <a:bodyPr/>
                    <a:lstStyle/>
                    <a:p>
                      <a:r>
                        <a:rPr lang="en-US" dirty="0" smtClean="0"/>
                        <a:t>Pose</a:t>
                      </a:r>
                      <a:r>
                        <a:rPr lang="en-US" baseline="0" dirty="0" smtClean="0"/>
                        <a:t> at False Obstacle </a:t>
                      </a:r>
                      <a:endParaRPr lang="en-US" dirty="0"/>
                    </a:p>
                  </a:txBody>
                  <a:tcPr/>
                </a:tc>
              </a:tr>
              <a:tr h="370840">
                <a:tc>
                  <a:txBody>
                    <a:bodyPr/>
                    <a:lstStyle/>
                    <a:p>
                      <a:r>
                        <a:rPr lang="en-US" dirty="0" smtClean="0"/>
                        <a:t>3</a:t>
                      </a:r>
                      <a:endParaRPr lang="en-US" dirty="0"/>
                    </a:p>
                  </a:txBody>
                  <a:tcPr/>
                </a:tc>
                <a:tc>
                  <a:txBody>
                    <a:bodyPr/>
                    <a:lstStyle/>
                    <a:p>
                      <a:r>
                        <a:rPr lang="en-US" dirty="0" smtClean="0"/>
                        <a:t>1:48</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Nearly Complete</a:t>
                      </a:r>
                      <a:endParaRPr lang="en-US" dirty="0"/>
                    </a:p>
                  </a:txBody>
                  <a:tcPr/>
                </a:tc>
                <a:tc>
                  <a:txBody>
                    <a:bodyPr/>
                    <a:lstStyle/>
                    <a:p>
                      <a:r>
                        <a:rPr lang="en-US" dirty="0" smtClean="0"/>
                        <a:t>Localization</a:t>
                      </a:r>
                      <a:r>
                        <a:rPr lang="en-US" baseline="0" dirty="0" smtClean="0"/>
                        <a:t> Failure</a:t>
                      </a:r>
                      <a:endParaRPr lang="en-US" dirty="0"/>
                    </a:p>
                  </a:txBody>
                  <a:tcPr/>
                </a:tc>
              </a:tr>
            </a:tbl>
          </a:graphicData>
        </a:graphic>
      </p:graphicFrame>
    </p:spTree>
    <p:extLst>
      <p:ext uri="{BB962C8B-B14F-4D97-AF65-F5344CB8AC3E}">
        <p14:creationId xmlns:p14="http://schemas.microsoft.com/office/powerpoint/2010/main" val="10952670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Actual</a:t>
            </a:r>
            <a:endParaRPr lang="en-US" dirty="0"/>
          </a:p>
        </p:txBody>
      </p:sp>
      <p:sp>
        <p:nvSpPr>
          <p:cNvPr id="9" name="Content Placeholder 4"/>
          <p:cNvSpPr>
            <a:spLocks noGrp="1"/>
          </p:cNvSpPr>
          <p:nvPr>
            <p:ph idx="1"/>
          </p:nvPr>
        </p:nvSpPr>
        <p:spPr>
          <a:xfrm>
            <a:off x="913795" y="1498719"/>
            <a:ext cx="10353762" cy="580634"/>
          </a:xfrm>
        </p:spPr>
        <p:txBody>
          <a:bodyPr/>
          <a:lstStyle/>
          <a:p>
            <a:r>
              <a:rPr lang="en-US" dirty="0" smtClean="0"/>
              <a:t>Condo – Small </a:t>
            </a:r>
            <a:r>
              <a:rPr lang="en-US" dirty="0" err="1" smtClean="0"/>
              <a:t>Quadrotor</a:t>
            </a:r>
            <a:endParaRPr lang="en-US" dirty="0"/>
          </a:p>
        </p:txBody>
      </p:sp>
      <p:pic>
        <p:nvPicPr>
          <p:cNvPr id="18" name="Picture 17"/>
          <p:cNvPicPr>
            <a:picLocks noChangeAspect="1"/>
          </p:cNvPicPr>
          <p:nvPr/>
        </p:nvPicPr>
        <p:blipFill rotWithShape="1">
          <a:blip r:embed="rId2"/>
          <a:srcRect l="21497" t="14328" r="65652" b="53208"/>
          <a:stretch/>
        </p:blipFill>
        <p:spPr>
          <a:xfrm>
            <a:off x="503582" y="2079353"/>
            <a:ext cx="1762540" cy="2782957"/>
          </a:xfrm>
          <a:prstGeom prst="rect">
            <a:avLst/>
          </a:prstGeom>
        </p:spPr>
      </p:pic>
      <p:pic>
        <p:nvPicPr>
          <p:cNvPr id="19" name="Picture 18"/>
          <p:cNvPicPr>
            <a:picLocks noChangeAspect="1"/>
          </p:cNvPicPr>
          <p:nvPr/>
        </p:nvPicPr>
        <p:blipFill rotWithShape="1">
          <a:blip r:embed="rId2"/>
          <a:srcRect l="87971" t="78174" b="14715"/>
          <a:stretch/>
        </p:blipFill>
        <p:spPr>
          <a:xfrm>
            <a:off x="616226" y="5658676"/>
            <a:ext cx="1649896" cy="609601"/>
          </a:xfrm>
          <a:prstGeom prst="rect">
            <a:avLst/>
          </a:prstGeom>
        </p:spPr>
      </p:pic>
      <p:pic>
        <p:nvPicPr>
          <p:cNvPr id="20" name="Picture 19"/>
          <p:cNvPicPr>
            <a:picLocks noChangeAspect="1"/>
          </p:cNvPicPr>
          <p:nvPr/>
        </p:nvPicPr>
        <p:blipFill rotWithShape="1">
          <a:blip r:embed="rId3"/>
          <a:srcRect l="19314" t="14216" r="65420" b="44676"/>
          <a:stretch/>
        </p:blipFill>
        <p:spPr>
          <a:xfrm>
            <a:off x="2326521" y="2079353"/>
            <a:ext cx="2093843" cy="3523975"/>
          </a:xfrm>
          <a:prstGeom prst="rect">
            <a:avLst/>
          </a:prstGeom>
        </p:spPr>
      </p:pic>
      <p:pic>
        <p:nvPicPr>
          <p:cNvPr id="21" name="Picture 20"/>
          <p:cNvPicPr>
            <a:picLocks noChangeAspect="1"/>
          </p:cNvPicPr>
          <p:nvPr/>
        </p:nvPicPr>
        <p:blipFill rotWithShape="1">
          <a:blip r:embed="rId3"/>
          <a:srcRect l="87817" t="77833" b="14438"/>
          <a:stretch/>
        </p:blipFill>
        <p:spPr>
          <a:xfrm>
            <a:off x="2749289" y="5658676"/>
            <a:ext cx="1671075" cy="662609"/>
          </a:xfrm>
          <a:prstGeom prst="rect">
            <a:avLst/>
          </a:prstGeom>
        </p:spPr>
      </p:pic>
      <p:pic>
        <p:nvPicPr>
          <p:cNvPr id="22" name="Picture 21"/>
          <p:cNvPicPr>
            <a:picLocks noChangeAspect="1"/>
          </p:cNvPicPr>
          <p:nvPr/>
        </p:nvPicPr>
        <p:blipFill rotWithShape="1">
          <a:blip r:embed="rId4"/>
          <a:srcRect l="19131" t="14458" r="64831" b="44603"/>
          <a:stretch/>
        </p:blipFill>
        <p:spPr>
          <a:xfrm>
            <a:off x="4480763" y="2060044"/>
            <a:ext cx="2199861" cy="3509485"/>
          </a:xfrm>
          <a:prstGeom prst="rect">
            <a:avLst/>
          </a:prstGeom>
        </p:spPr>
      </p:pic>
      <p:pic>
        <p:nvPicPr>
          <p:cNvPr id="23" name="Picture 22"/>
          <p:cNvPicPr>
            <a:picLocks noChangeAspect="1"/>
          </p:cNvPicPr>
          <p:nvPr/>
        </p:nvPicPr>
        <p:blipFill rotWithShape="1">
          <a:blip r:embed="rId4"/>
          <a:srcRect l="87522" t="77906" b="14264"/>
          <a:stretch/>
        </p:blipFill>
        <p:spPr>
          <a:xfrm>
            <a:off x="4987117" y="5584019"/>
            <a:ext cx="1711446" cy="671191"/>
          </a:xfrm>
          <a:prstGeom prst="rect">
            <a:avLst/>
          </a:prstGeom>
        </p:spPr>
      </p:pic>
      <p:pic>
        <p:nvPicPr>
          <p:cNvPr id="24" name="Picture 23"/>
          <p:cNvPicPr>
            <a:picLocks noChangeAspect="1"/>
          </p:cNvPicPr>
          <p:nvPr/>
        </p:nvPicPr>
        <p:blipFill rotWithShape="1">
          <a:blip r:embed="rId5"/>
          <a:srcRect l="19452" t="14357" r="64679" b="44930"/>
          <a:stretch/>
        </p:blipFill>
        <p:spPr>
          <a:xfrm>
            <a:off x="6797559" y="2055089"/>
            <a:ext cx="2176531" cy="3490176"/>
          </a:xfrm>
          <a:prstGeom prst="rect">
            <a:avLst/>
          </a:prstGeom>
        </p:spPr>
      </p:pic>
      <p:pic>
        <p:nvPicPr>
          <p:cNvPr id="25" name="Picture 24"/>
          <p:cNvPicPr>
            <a:picLocks noChangeAspect="1"/>
          </p:cNvPicPr>
          <p:nvPr/>
        </p:nvPicPr>
        <p:blipFill rotWithShape="1">
          <a:blip r:embed="rId5"/>
          <a:srcRect l="87958" t="77744" r="228" b="14323"/>
          <a:stretch/>
        </p:blipFill>
        <p:spPr>
          <a:xfrm>
            <a:off x="7353598" y="5641200"/>
            <a:ext cx="1620492" cy="680085"/>
          </a:xfrm>
          <a:prstGeom prst="rect">
            <a:avLst/>
          </a:prstGeom>
        </p:spPr>
      </p:pic>
      <p:pic>
        <p:nvPicPr>
          <p:cNvPr id="26" name="Picture 25"/>
          <p:cNvPicPr>
            <a:picLocks noChangeAspect="1"/>
          </p:cNvPicPr>
          <p:nvPr/>
        </p:nvPicPr>
        <p:blipFill rotWithShape="1">
          <a:blip r:embed="rId6"/>
          <a:srcRect l="15120" t="17265" r="65073" b="45479"/>
          <a:stretch/>
        </p:blipFill>
        <p:spPr>
          <a:xfrm>
            <a:off x="9091025" y="2055089"/>
            <a:ext cx="2716697" cy="3193774"/>
          </a:xfrm>
          <a:prstGeom prst="rect">
            <a:avLst/>
          </a:prstGeom>
        </p:spPr>
      </p:pic>
      <p:pic>
        <p:nvPicPr>
          <p:cNvPr id="27" name="Picture 26"/>
          <p:cNvPicPr>
            <a:picLocks noChangeAspect="1"/>
          </p:cNvPicPr>
          <p:nvPr/>
        </p:nvPicPr>
        <p:blipFill rotWithShape="1">
          <a:blip r:embed="rId6"/>
          <a:srcRect l="87734" t="80087" b="14039"/>
          <a:stretch/>
        </p:blipFill>
        <p:spPr>
          <a:xfrm>
            <a:off x="9292544" y="5641200"/>
            <a:ext cx="1682421" cy="503583"/>
          </a:xfrm>
          <a:prstGeom prst="rect">
            <a:avLst/>
          </a:prstGeom>
        </p:spPr>
      </p:pic>
    </p:spTree>
    <p:extLst>
      <p:ext uri="{BB962C8B-B14F-4D97-AF65-F5344CB8AC3E}">
        <p14:creationId xmlns:p14="http://schemas.microsoft.com/office/powerpoint/2010/main" val="8769050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Actual</a:t>
            </a:r>
            <a:endParaRPr lang="en-US" dirty="0"/>
          </a:p>
        </p:txBody>
      </p:sp>
      <p:sp>
        <p:nvSpPr>
          <p:cNvPr id="9" name="Content Placeholder 4"/>
          <p:cNvSpPr>
            <a:spLocks noGrp="1"/>
          </p:cNvSpPr>
          <p:nvPr>
            <p:ph idx="1"/>
          </p:nvPr>
        </p:nvSpPr>
        <p:spPr>
          <a:xfrm>
            <a:off x="913795" y="1498719"/>
            <a:ext cx="10353762" cy="580634"/>
          </a:xfrm>
        </p:spPr>
        <p:txBody>
          <a:bodyPr/>
          <a:lstStyle/>
          <a:p>
            <a:r>
              <a:rPr lang="en-US" dirty="0" smtClean="0"/>
              <a:t>Condo – Small </a:t>
            </a:r>
            <a:r>
              <a:rPr lang="en-US" dirty="0" err="1" smtClean="0"/>
              <a:t>Quadrotor</a:t>
            </a:r>
            <a:endParaRPr lang="en-US" dirty="0"/>
          </a:p>
        </p:txBody>
      </p:sp>
      <p:pic>
        <p:nvPicPr>
          <p:cNvPr id="3" name="Picture 2"/>
          <p:cNvPicPr>
            <a:picLocks noChangeAspect="1"/>
          </p:cNvPicPr>
          <p:nvPr/>
        </p:nvPicPr>
        <p:blipFill rotWithShape="1">
          <a:blip r:embed="rId2"/>
          <a:srcRect l="34526" t="8721" r="23703" b="41689"/>
          <a:stretch/>
        </p:blipFill>
        <p:spPr>
          <a:xfrm>
            <a:off x="2594061" y="2079353"/>
            <a:ext cx="6993228" cy="4424627"/>
          </a:xfrm>
          <a:prstGeom prst="rect">
            <a:avLst/>
          </a:prstGeom>
        </p:spPr>
      </p:pic>
    </p:spTree>
    <p:extLst>
      <p:ext uri="{BB962C8B-B14F-4D97-AF65-F5344CB8AC3E}">
        <p14:creationId xmlns:p14="http://schemas.microsoft.com/office/powerpoint/2010/main" val="397860997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MODE ACTUAL</a:t>
            </a:r>
            <a:endParaRPr lang="en-US" dirty="0"/>
          </a:p>
        </p:txBody>
      </p:sp>
      <p:sp>
        <p:nvSpPr>
          <p:cNvPr id="5" name="Content Placeholder 4"/>
          <p:cNvSpPr>
            <a:spLocks noGrp="1"/>
          </p:cNvSpPr>
          <p:nvPr>
            <p:ph idx="1"/>
          </p:nvPr>
        </p:nvSpPr>
        <p:spPr>
          <a:xfrm>
            <a:off x="913795" y="2096064"/>
            <a:ext cx="10353762" cy="580634"/>
          </a:xfrm>
        </p:spPr>
        <p:txBody>
          <a:bodyPr/>
          <a:lstStyle/>
          <a:p>
            <a:r>
              <a:rPr lang="en-US" dirty="0" smtClean="0"/>
              <a:t>Condo – Small </a:t>
            </a:r>
            <a:r>
              <a:rPr lang="en-US" dirty="0" err="1" smtClean="0"/>
              <a:t>Quadrotor</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496918604"/>
              </p:ext>
            </p:extLst>
          </p:nvPr>
        </p:nvGraphicFramePr>
        <p:xfrm>
          <a:off x="1439571" y="2708633"/>
          <a:ext cx="9352925" cy="3302000"/>
        </p:xfrm>
        <a:graphic>
          <a:graphicData uri="http://schemas.openxmlformats.org/drawingml/2006/table">
            <a:tbl>
              <a:tblPr firstRow="1" bandRow="1">
                <a:tableStyleId>{5C22544A-7EE6-4342-B048-85BDC9FD1C3A}</a:tableStyleId>
              </a:tblPr>
              <a:tblGrid>
                <a:gridCol w="1870585"/>
                <a:gridCol w="1870585"/>
                <a:gridCol w="1870585"/>
                <a:gridCol w="1870585"/>
                <a:gridCol w="1870585"/>
              </a:tblGrid>
              <a:tr h="370840">
                <a:tc>
                  <a:txBody>
                    <a:bodyPr/>
                    <a:lstStyle/>
                    <a:p>
                      <a:r>
                        <a:rPr lang="en-US" dirty="0" smtClean="0"/>
                        <a:t>Trial</a:t>
                      </a:r>
                      <a:endParaRPr lang="en-US" dirty="0"/>
                    </a:p>
                  </a:txBody>
                  <a:tcPr/>
                </a:tc>
                <a:tc>
                  <a:txBody>
                    <a:bodyPr/>
                    <a:lstStyle/>
                    <a:p>
                      <a:r>
                        <a:rPr lang="en-US" dirty="0" smtClean="0"/>
                        <a:t>Scanning Time</a:t>
                      </a:r>
                      <a:endParaRPr lang="en-US" dirty="0"/>
                    </a:p>
                  </a:txBody>
                  <a:tcPr/>
                </a:tc>
                <a:tc>
                  <a:txBody>
                    <a:bodyPr/>
                    <a:lstStyle/>
                    <a:p>
                      <a:r>
                        <a:rPr lang="en-US" dirty="0" smtClean="0"/>
                        <a:t>Over all Success</a:t>
                      </a:r>
                      <a:r>
                        <a:rPr lang="en-US" baseline="0" dirty="0" smtClean="0"/>
                        <a:t> or Fail</a:t>
                      </a:r>
                      <a:endParaRPr lang="en-US" dirty="0"/>
                    </a:p>
                  </a:txBody>
                  <a:tcPr/>
                </a:tc>
                <a:tc>
                  <a:txBody>
                    <a:bodyPr/>
                    <a:lstStyle/>
                    <a:p>
                      <a:r>
                        <a:rPr lang="en-US" dirty="0" smtClean="0"/>
                        <a:t>Remarks on Mapping</a:t>
                      </a:r>
                      <a:endParaRPr lang="en-US" dirty="0"/>
                    </a:p>
                  </a:txBody>
                  <a:tcPr/>
                </a:tc>
                <a:tc>
                  <a:txBody>
                    <a:bodyPr/>
                    <a:lstStyle/>
                    <a:p>
                      <a:r>
                        <a:rPr lang="en-US" dirty="0" smtClean="0"/>
                        <a:t>Remarks</a:t>
                      </a:r>
                      <a:r>
                        <a:rPr lang="en-US" baseline="0" dirty="0" smtClean="0"/>
                        <a:t> on Navigation</a:t>
                      </a:r>
                      <a:endParaRPr lang="en-US" dirty="0"/>
                    </a:p>
                  </a:txBody>
                  <a:tcPr/>
                </a:tc>
              </a:tr>
              <a:tr h="370840">
                <a:tc>
                  <a:txBody>
                    <a:bodyPr/>
                    <a:lstStyle/>
                    <a:p>
                      <a:r>
                        <a:rPr lang="en-US" dirty="0" smtClean="0"/>
                        <a:t>1</a:t>
                      </a:r>
                      <a:endParaRPr lang="en-US" dirty="0"/>
                    </a:p>
                  </a:txBody>
                  <a:tcPr/>
                </a:tc>
                <a:tc>
                  <a:txBody>
                    <a:bodyPr/>
                    <a:lstStyle/>
                    <a:p>
                      <a:r>
                        <a:rPr lang="en-US" dirty="0" smtClean="0"/>
                        <a:t>3:03</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c>
                  <a:txBody>
                    <a:bodyPr/>
                    <a:lstStyle/>
                    <a:p>
                      <a:r>
                        <a:rPr lang="en-US" dirty="0" smtClean="0"/>
                        <a:t>Successful</a:t>
                      </a:r>
                      <a:endParaRPr lang="en-US" dirty="0"/>
                    </a:p>
                  </a:txBody>
                  <a:tcPr/>
                </a:tc>
              </a:tr>
              <a:tr h="370840">
                <a:tc>
                  <a:txBody>
                    <a:bodyPr/>
                    <a:lstStyle/>
                    <a:p>
                      <a:r>
                        <a:rPr lang="en-US" dirty="0" smtClean="0"/>
                        <a:t>2</a:t>
                      </a:r>
                      <a:endParaRPr lang="en-US" dirty="0"/>
                    </a:p>
                  </a:txBody>
                  <a:tcPr/>
                </a:tc>
                <a:tc>
                  <a:txBody>
                    <a:bodyPr/>
                    <a:lstStyle/>
                    <a:p>
                      <a:r>
                        <a:rPr lang="en-US" dirty="0" smtClean="0"/>
                        <a:t>2:45</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r>
                        <a:rPr lang="en-US" dirty="0" smtClean="0"/>
                        <a:t>Incomplete</a:t>
                      </a:r>
                      <a:endParaRPr lang="en-US" dirty="0"/>
                    </a:p>
                  </a:txBody>
                  <a:tcPr/>
                </a:tc>
                <a:tc>
                  <a:txBody>
                    <a:bodyPr/>
                    <a:lstStyle/>
                    <a:p>
                      <a:r>
                        <a:rPr lang="en-US" dirty="0" smtClean="0"/>
                        <a:t>Unpassable Frontier</a:t>
                      </a:r>
                      <a:endParaRPr lang="en-US" dirty="0"/>
                    </a:p>
                  </a:txBody>
                  <a:tcPr/>
                </a:tc>
              </a:tr>
              <a:tr h="370840">
                <a:tc>
                  <a:txBody>
                    <a:bodyPr/>
                    <a:lstStyle/>
                    <a:p>
                      <a:r>
                        <a:rPr lang="en-US" dirty="0" smtClean="0"/>
                        <a:t>3</a:t>
                      </a:r>
                      <a:endParaRPr lang="en-US" dirty="0"/>
                    </a:p>
                  </a:txBody>
                  <a:tcPr/>
                </a:tc>
                <a:tc>
                  <a:txBody>
                    <a:bodyPr/>
                    <a:lstStyle/>
                    <a:p>
                      <a:r>
                        <a:rPr lang="en-US" dirty="0" smtClean="0"/>
                        <a:t>2:00</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r>
                        <a:rPr lang="en-US" dirty="0" smtClean="0"/>
                        <a:t>Incomplete</a:t>
                      </a:r>
                      <a:endParaRPr lang="en-US" dirty="0"/>
                    </a:p>
                  </a:txBody>
                  <a:tcPr/>
                </a:tc>
                <a:tc>
                  <a:txBody>
                    <a:bodyPr/>
                    <a:lstStyle/>
                    <a:p>
                      <a:r>
                        <a:rPr lang="en-US" dirty="0" smtClean="0"/>
                        <a:t>Unpassable Frontier</a:t>
                      </a:r>
                      <a:endParaRPr lang="en-US" dirty="0"/>
                    </a:p>
                  </a:txBody>
                  <a:tcPr/>
                </a:tc>
              </a:tr>
              <a:tr h="370840">
                <a:tc>
                  <a:txBody>
                    <a:bodyPr/>
                    <a:lstStyle/>
                    <a:p>
                      <a:r>
                        <a:rPr lang="en-US" dirty="0" smtClean="0"/>
                        <a:t>4</a:t>
                      </a:r>
                      <a:endParaRPr lang="en-US" dirty="0"/>
                    </a:p>
                  </a:txBody>
                  <a:tcPr/>
                </a:tc>
                <a:tc>
                  <a:txBody>
                    <a:bodyPr/>
                    <a:lstStyle/>
                    <a:p>
                      <a:r>
                        <a:rPr lang="en-US" dirty="0" smtClean="0"/>
                        <a:t>2:30</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c>
                  <a:txBody>
                    <a:bodyPr/>
                    <a:lstStyle/>
                    <a:p>
                      <a:r>
                        <a:rPr lang="en-US" dirty="0" smtClean="0"/>
                        <a:t>Successful</a:t>
                      </a:r>
                      <a:endParaRPr lang="en-US" dirty="0"/>
                    </a:p>
                  </a:txBody>
                  <a:tcPr/>
                </a:tc>
              </a:tr>
              <a:tr h="370840">
                <a:tc>
                  <a:txBody>
                    <a:bodyPr/>
                    <a:lstStyle/>
                    <a:p>
                      <a:r>
                        <a:rPr lang="en-US" dirty="0" smtClean="0"/>
                        <a:t>5</a:t>
                      </a:r>
                      <a:endParaRPr lang="en-US" dirty="0"/>
                    </a:p>
                  </a:txBody>
                  <a:tcPr/>
                </a:tc>
                <a:tc>
                  <a:txBody>
                    <a:bodyPr/>
                    <a:lstStyle/>
                    <a:p>
                      <a:r>
                        <a:rPr lang="en-US" dirty="0" smtClean="0"/>
                        <a:t>1:16</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r>
                        <a:rPr lang="en-US" dirty="0" smtClean="0"/>
                        <a:t>False Obstacles</a:t>
                      </a:r>
                      <a:endParaRPr lang="en-US" dirty="0"/>
                    </a:p>
                  </a:txBody>
                  <a:tcPr/>
                </a:tc>
                <a:tc>
                  <a:txBody>
                    <a:bodyPr/>
                    <a:lstStyle/>
                    <a:p>
                      <a:r>
                        <a:rPr lang="en-US" dirty="0" smtClean="0"/>
                        <a:t>Unpassable</a:t>
                      </a:r>
                      <a:r>
                        <a:rPr lang="en-US" baseline="0" dirty="0" smtClean="0"/>
                        <a:t> Frontier</a:t>
                      </a:r>
                      <a:endParaRPr lang="en-US" dirty="0" smtClean="0"/>
                    </a:p>
                  </a:txBody>
                  <a:tcPr/>
                </a:tc>
              </a:tr>
            </a:tbl>
          </a:graphicData>
        </a:graphic>
      </p:graphicFrame>
    </p:spTree>
    <p:extLst>
      <p:ext uri="{BB962C8B-B14F-4D97-AF65-F5344CB8AC3E}">
        <p14:creationId xmlns:p14="http://schemas.microsoft.com/office/powerpoint/2010/main" val="35704890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Co-op Hand Simulation</a:t>
            </a:r>
            <a:endParaRPr lang="en-PH" dirty="0"/>
          </a:p>
        </p:txBody>
      </p:sp>
      <p:grpSp>
        <p:nvGrpSpPr>
          <p:cNvPr id="13" name="Group 12"/>
          <p:cNvGrpSpPr/>
          <p:nvPr/>
        </p:nvGrpSpPr>
        <p:grpSpPr>
          <a:xfrm>
            <a:off x="3883718" y="2275338"/>
            <a:ext cx="3175924" cy="3301214"/>
            <a:chOff x="3883718" y="2275338"/>
            <a:chExt cx="3175924" cy="3301214"/>
          </a:xfrm>
        </p:grpSpPr>
        <p:pic>
          <p:nvPicPr>
            <p:cNvPr id="5" name="Picture 4"/>
            <p:cNvPicPr>
              <a:picLocks noChangeAspect="1"/>
            </p:cNvPicPr>
            <p:nvPr/>
          </p:nvPicPr>
          <p:blipFill>
            <a:blip r:embed="rId2"/>
            <a:stretch>
              <a:fillRect/>
            </a:stretch>
          </p:blipFill>
          <p:spPr>
            <a:xfrm>
              <a:off x="3883718" y="2275338"/>
              <a:ext cx="3175924" cy="2035399"/>
            </a:xfrm>
            <a:prstGeom prst="rect">
              <a:avLst/>
            </a:prstGeom>
          </p:spPr>
        </p:pic>
        <p:pic>
          <p:nvPicPr>
            <p:cNvPr id="6" name="Picture 5"/>
            <p:cNvPicPr>
              <a:picLocks noChangeAspect="1"/>
            </p:cNvPicPr>
            <p:nvPr/>
          </p:nvPicPr>
          <p:blipFill>
            <a:blip r:embed="rId3"/>
            <a:stretch>
              <a:fillRect/>
            </a:stretch>
          </p:blipFill>
          <p:spPr>
            <a:xfrm>
              <a:off x="3883718" y="4457968"/>
              <a:ext cx="1986958" cy="1118584"/>
            </a:xfrm>
            <a:prstGeom prst="rect">
              <a:avLst/>
            </a:prstGeom>
          </p:spPr>
        </p:pic>
      </p:grpSp>
      <p:grpSp>
        <p:nvGrpSpPr>
          <p:cNvPr id="12" name="Group 11"/>
          <p:cNvGrpSpPr/>
          <p:nvPr/>
        </p:nvGrpSpPr>
        <p:grpSpPr>
          <a:xfrm>
            <a:off x="913795" y="2317660"/>
            <a:ext cx="2359451" cy="3258892"/>
            <a:chOff x="913795" y="2317660"/>
            <a:chExt cx="2359451" cy="3258892"/>
          </a:xfrm>
        </p:grpSpPr>
        <p:pic>
          <p:nvPicPr>
            <p:cNvPr id="4" name="Picture 3"/>
            <p:cNvPicPr>
              <a:picLocks noChangeAspect="1"/>
            </p:cNvPicPr>
            <p:nvPr/>
          </p:nvPicPr>
          <p:blipFill>
            <a:blip r:embed="rId4"/>
            <a:stretch>
              <a:fillRect/>
            </a:stretch>
          </p:blipFill>
          <p:spPr>
            <a:xfrm>
              <a:off x="913795" y="2317660"/>
              <a:ext cx="2359451" cy="1993077"/>
            </a:xfrm>
            <a:prstGeom prst="rect">
              <a:avLst/>
            </a:prstGeom>
          </p:spPr>
        </p:pic>
        <p:pic>
          <p:nvPicPr>
            <p:cNvPr id="7" name="Picture 6"/>
            <p:cNvPicPr>
              <a:picLocks noChangeAspect="1"/>
            </p:cNvPicPr>
            <p:nvPr/>
          </p:nvPicPr>
          <p:blipFill>
            <a:blip r:embed="rId5"/>
            <a:stretch>
              <a:fillRect/>
            </a:stretch>
          </p:blipFill>
          <p:spPr>
            <a:xfrm>
              <a:off x="935700" y="4457968"/>
              <a:ext cx="1859646" cy="1118584"/>
            </a:xfrm>
            <a:prstGeom prst="rect">
              <a:avLst/>
            </a:prstGeom>
          </p:spPr>
        </p:pic>
      </p:grpSp>
      <p:sp>
        <p:nvSpPr>
          <p:cNvPr id="10" name="TextBox 9"/>
          <p:cNvSpPr txBox="1"/>
          <p:nvPr/>
        </p:nvSpPr>
        <p:spPr>
          <a:xfrm>
            <a:off x="935700" y="1801097"/>
            <a:ext cx="3857851" cy="369332"/>
          </a:xfrm>
          <a:prstGeom prst="rect">
            <a:avLst/>
          </a:prstGeom>
          <a:noFill/>
        </p:spPr>
        <p:txBody>
          <a:bodyPr wrap="none" rtlCol="0">
            <a:spAutoFit/>
          </a:bodyPr>
          <a:lstStyle/>
          <a:p>
            <a:r>
              <a:rPr lang="en-PH" dirty="0" smtClean="0"/>
              <a:t>EGI Taft Tower Condo (Navigation)</a:t>
            </a:r>
            <a:endParaRPr lang="en-PH" dirty="0"/>
          </a:p>
        </p:txBody>
      </p:sp>
      <p:grpSp>
        <p:nvGrpSpPr>
          <p:cNvPr id="14" name="Group 13"/>
          <p:cNvGrpSpPr/>
          <p:nvPr/>
        </p:nvGrpSpPr>
        <p:grpSpPr>
          <a:xfrm>
            <a:off x="7399582" y="2275338"/>
            <a:ext cx="3587822" cy="3531103"/>
            <a:chOff x="7399582" y="2275338"/>
            <a:chExt cx="3587822" cy="3531103"/>
          </a:xfrm>
        </p:grpSpPr>
        <p:pic>
          <p:nvPicPr>
            <p:cNvPr id="3" name="Picture 2"/>
            <p:cNvPicPr>
              <a:picLocks noChangeAspect="1"/>
            </p:cNvPicPr>
            <p:nvPr/>
          </p:nvPicPr>
          <p:blipFill>
            <a:blip r:embed="rId6"/>
            <a:stretch>
              <a:fillRect/>
            </a:stretch>
          </p:blipFill>
          <p:spPr>
            <a:xfrm>
              <a:off x="7399582" y="2275338"/>
              <a:ext cx="3587822" cy="2035399"/>
            </a:xfrm>
            <a:prstGeom prst="rect">
              <a:avLst/>
            </a:prstGeom>
          </p:spPr>
        </p:pic>
        <p:pic>
          <p:nvPicPr>
            <p:cNvPr id="11" name="Picture 10"/>
            <p:cNvPicPr>
              <a:picLocks noChangeAspect="1"/>
            </p:cNvPicPr>
            <p:nvPr/>
          </p:nvPicPr>
          <p:blipFill>
            <a:blip r:embed="rId7"/>
            <a:stretch>
              <a:fillRect/>
            </a:stretch>
          </p:blipFill>
          <p:spPr>
            <a:xfrm>
              <a:off x="7622858" y="4457969"/>
              <a:ext cx="2148148" cy="1348472"/>
            </a:xfrm>
            <a:prstGeom prst="rect">
              <a:avLst/>
            </a:prstGeom>
          </p:spPr>
        </p:pic>
      </p:grpSp>
    </p:spTree>
    <p:extLst>
      <p:ext uri="{BB962C8B-B14F-4D97-AF65-F5344CB8AC3E}">
        <p14:creationId xmlns:p14="http://schemas.microsoft.com/office/powerpoint/2010/main" val="5531931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Autonomous Operation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With localization and mapping, autonomous operations are possible such as surveillance, coverage and exploration.</a:t>
            </a:r>
          </a:p>
          <a:p>
            <a:r>
              <a:rPr lang="en-US" dirty="0"/>
              <a:t>The study focuses on autonomous exploration of uncharted territories.</a:t>
            </a:r>
          </a:p>
          <a:p>
            <a:r>
              <a:rPr lang="en-US" dirty="0" smtClean="0"/>
              <a:t>Autonomous operation module must be able to communicate properly with </a:t>
            </a:r>
            <a:r>
              <a:rPr lang="en-US" dirty="0" err="1" smtClean="0"/>
              <a:t>quadrotors</a:t>
            </a:r>
            <a:r>
              <a:rPr lang="en-US" dirty="0" smtClean="0"/>
              <a:t>.</a:t>
            </a:r>
          </a:p>
          <a:p>
            <a:r>
              <a:rPr lang="en-US" dirty="0" smtClean="0"/>
              <a:t>Commands received by the </a:t>
            </a:r>
            <a:r>
              <a:rPr lang="en-US" dirty="0" err="1" smtClean="0"/>
              <a:t>quadrotors</a:t>
            </a:r>
            <a:r>
              <a:rPr lang="en-US" dirty="0" smtClean="0"/>
              <a:t> must be used for navigating the robot to its desired position and orientation.</a:t>
            </a:r>
          </a:p>
          <a:p>
            <a:r>
              <a:rPr lang="en-US" dirty="0" smtClean="0"/>
              <a:t>From the highest level of abstraction down to the low level embedded system must be clearly defined.</a:t>
            </a:r>
          </a:p>
          <a:p>
            <a:r>
              <a:rPr lang="en-US" dirty="0" smtClean="0"/>
              <a:t>Communication between the different modules must be seamless to work.</a:t>
            </a:r>
            <a:endParaRPr lang="en-US" dirty="0"/>
          </a:p>
        </p:txBody>
      </p:sp>
    </p:spTree>
    <p:extLst>
      <p:ext uri="{BB962C8B-B14F-4D97-AF65-F5344CB8AC3E}">
        <p14:creationId xmlns:p14="http://schemas.microsoft.com/office/powerpoint/2010/main" val="31064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Co-op Hand Simulation</a:t>
            </a:r>
            <a:endParaRPr lang="en-PH" dirty="0"/>
          </a:p>
        </p:txBody>
      </p:sp>
      <p:sp>
        <p:nvSpPr>
          <p:cNvPr id="10" name="TextBox 9"/>
          <p:cNvSpPr txBox="1"/>
          <p:nvPr/>
        </p:nvSpPr>
        <p:spPr>
          <a:xfrm>
            <a:off x="935700" y="1801097"/>
            <a:ext cx="2485745" cy="369332"/>
          </a:xfrm>
          <a:prstGeom prst="rect">
            <a:avLst/>
          </a:prstGeom>
          <a:noFill/>
        </p:spPr>
        <p:txBody>
          <a:bodyPr wrap="none" rtlCol="0">
            <a:spAutoFit/>
          </a:bodyPr>
          <a:lstStyle/>
          <a:p>
            <a:r>
              <a:rPr lang="en-PH" dirty="0" smtClean="0"/>
              <a:t>EGI Taft Tower Condo</a:t>
            </a:r>
            <a:endParaRPr lang="en-PH" dirty="0"/>
          </a:p>
        </p:txBody>
      </p:sp>
      <p:pic>
        <p:nvPicPr>
          <p:cNvPr id="3" name="Picture 2"/>
          <p:cNvPicPr>
            <a:picLocks noChangeAspect="1"/>
          </p:cNvPicPr>
          <p:nvPr/>
        </p:nvPicPr>
        <p:blipFill>
          <a:blip r:embed="rId2"/>
          <a:stretch>
            <a:fillRect/>
          </a:stretch>
        </p:blipFill>
        <p:spPr>
          <a:xfrm>
            <a:off x="2017647" y="2396409"/>
            <a:ext cx="8149337" cy="3618025"/>
          </a:xfrm>
          <a:prstGeom prst="rect">
            <a:avLst/>
          </a:prstGeom>
        </p:spPr>
      </p:pic>
    </p:spTree>
    <p:extLst>
      <p:ext uri="{BB962C8B-B14F-4D97-AF65-F5344CB8AC3E}">
        <p14:creationId xmlns:p14="http://schemas.microsoft.com/office/powerpoint/2010/main" val="21902284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Co-op Hand Simulation</a:t>
            </a:r>
            <a:endParaRPr lang="en-US" dirty="0"/>
          </a:p>
        </p:txBody>
      </p:sp>
      <p:sp>
        <p:nvSpPr>
          <p:cNvPr id="5" name="Content Placeholder 4"/>
          <p:cNvSpPr>
            <a:spLocks noGrp="1"/>
          </p:cNvSpPr>
          <p:nvPr>
            <p:ph idx="1"/>
          </p:nvPr>
        </p:nvSpPr>
        <p:spPr>
          <a:xfrm>
            <a:off x="913795" y="2096064"/>
            <a:ext cx="10353762" cy="580634"/>
          </a:xfrm>
        </p:spPr>
        <p:txBody>
          <a:bodyPr/>
          <a:lstStyle/>
          <a:p>
            <a:r>
              <a:rPr lang="en-PH" dirty="0"/>
              <a:t>EGI Taft Tower </a:t>
            </a:r>
            <a:r>
              <a:rPr lang="en-PH" dirty="0" smtClean="0"/>
              <a:t>Condo (Mapping)</a:t>
            </a:r>
            <a:endParaRPr lang="en-PH" dirty="0"/>
          </a:p>
        </p:txBody>
      </p:sp>
      <p:graphicFrame>
        <p:nvGraphicFramePr>
          <p:cNvPr id="8" name="Table 7"/>
          <p:cNvGraphicFramePr>
            <a:graphicFrameLocks noGrp="1"/>
          </p:cNvGraphicFramePr>
          <p:nvPr>
            <p:extLst>
              <p:ext uri="{D42A27DB-BD31-4B8C-83A1-F6EECF244321}">
                <p14:modId xmlns:p14="http://schemas.microsoft.com/office/powerpoint/2010/main" val="766623536"/>
              </p:ext>
            </p:extLst>
          </p:nvPr>
        </p:nvGraphicFramePr>
        <p:xfrm>
          <a:off x="1500531" y="2676698"/>
          <a:ext cx="8298789" cy="2494280"/>
        </p:xfrm>
        <a:graphic>
          <a:graphicData uri="http://schemas.openxmlformats.org/drawingml/2006/table">
            <a:tbl>
              <a:tblPr firstRow="1" bandRow="1">
                <a:tableStyleId>{5C22544A-7EE6-4342-B048-85BDC9FD1C3A}</a:tableStyleId>
              </a:tblPr>
              <a:tblGrid>
                <a:gridCol w="2766263"/>
                <a:gridCol w="2766263"/>
                <a:gridCol w="2766263"/>
              </a:tblGrid>
              <a:tr h="370840">
                <a:tc>
                  <a:txBody>
                    <a:bodyPr/>
                    <a:lstStyle/>
                    <a:p>
                      <a:r>
                        <a:rPr lang="en-US" dirty="0" smtClean="0"/>
                        <a:t>Trial</a:t>
                      </a:r>
                      <a:endParaRPr lang="en-US" dirty="0"/>
                    </a:p>
                  </a:txBody>
                  <a:tcPr/>
                </a:tc>
                <a:tc>
                  <a:txBody>
                    <a:bodyPr/>
                    <a:lstStyle/>
                    <a:p>
                      <a:r>
                        <a:rPr lang="en-US" dirty="0" smtClean="0"/>
                        <a:t>Over all Success</a:t>
                      </a:r>
                      <a:r>
                        <a:rPr lang="en-US" baseline="0" dirty="0" smtClean="0"/>
                        <a:t> or Fail</a:t>
                      </a:r>
                      <a:endParaRPr lang="en-US" dirty="0"/>
                    </a:p>
                  </a:txBody>
                  <a:tcPr/>
                </a:tc>
                <a:tc>
                  <a:txBody>
                    <a:bodyPr/>
                    <a:lstStyle/>
                    <a:p>
                      <a:r>
                        <a:rPr lang="en-US" dirty="0" smtClean="0"/>
                        <a:t>Remarks on Mapping</a:t>
                      </a:r>
                      <a:endParaRPr lang="en-US" dirty="0"/>
                    </a:p>
                  </a:txBody>
                  <a:tcPr/>
                </a:tc>
              </a:tr>
              <a:tr h="370840">
                <a:tc>
                  <a:txBody>
                    <a:bodyPr/>
                    <a:lstStyle/>
                    <a:p>
                      <a:r>
                        <a:rPr lang="en-US" dirty="0" smtClean="0"/>
                        <a:t>1</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r>
              <a:tr h="370840">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B050"/>
                          </a:solidFill>
                        </a:rPr>
                        <a:t>Success</a:t>
                      </a:r>
                      <a:endParaRPr lang="en-US" dirty="0">
                        <a:solidFill>
                          <a:srgbClr val="FF0000"/>
                        </a:solidFill>
                      </a:endParaRPr>
                    </a:p>
                  </a:txBody>
                  <a:tcPr/>
                </a:tc>
                <a:tc>
                  <a:txBody>
                    <a:bodyPr/>
                    <a:lstStyle/>
                    <a:p>
                      <a:r>
                        <a:rPr lang="en-US" dirty="0" smtClean="0"/>
                        <a:t>Complete</a:t>
                      </a:r>
                      <a:endParaRPr lang="en-US" dirty="0"/>
                    </a:p>
                  </a:txBody>
                  <a:tcPr/>
                </a:tc>
              </a:tr>
              <a:tr h="370840">
                <a:tc>
                  <a:txBody>
                    <a:bodyPr/>
                    <a:lstStyle/>
                    <a:p>
                      <a:r>
                        <a:rPr lang="en-US" dirty="0" smtClean="0"/>
                        <a:t>3</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r>
                        <a:rPr lang="en-US" dirty="0" smtClean="0"/>
                        <a:t>Incomplete</a:t>
                      </a:r>
                      <a:endParaRPr lang="en-US" dirty="0"/>
                    </a:p>
                  </a:txBody>
                  <a:tcPr/>
                </a:tc>
              </a:tr>
              <a:tr h="370840">
                <a:tc>
                  <a:txBody>
                    <a:bodyPr/>
                    <a:lstStyle/>
                    <a:p>
                      <a:r>
                        <a:rPr lang="en-US" dirty="0" smtClean="0"/>
                        <a:t>4</a:t>
                      </a:r>
                      <a:endParaRPr lang="en-US" dirty="0"/>
                    </a:p>
                  </a:txBody>
                  <a:tcPr/>
                </a:tc>
                <a:tc>
                  <a:txBody>
                    <a:bodyPr/>
                    <a:lstStyle/>
                    <a:p>
                      <a:r>
                        <a:rPr lang="en-US" dirty="0" smtClean="0">
                          <a:solidFill>
                            <a:srgbClr val="00B050"/>
                          </a:solidFill>
                        </a:rPr>
                        <a:t>Success</a:t>
                      </a:r>
                      <a:endParaRPr lang="en-US" dirty="0">
                        <a:solidFill>
                          <a:srgbClr val="00B050"/>
                        </a:solidFill>
                      </a:endParaRPr>
                    </a:p>
                  </a:txBody>
                  <a:tcPr/>
                </a:tc>
                <a:tc>
                  <a:txBody>
                    <a:bodyPr/>
                    <a:lstStyle/>
                    <a:p>
                      <a:r>
                        <a:rPr lang="en-US" dirty="0" smtClean="0"/>
                        <a:t>Complete</a:t>
                      </a:r>
                      <a:endParaRPr lang="en-US" dirty="0"/>
                    </a:p>
                  </a:txBody>
                  <a:tcPr/>
                </a:tc>
              </a:tr>
              <a:tr h="370840">
                <a:tc>
                  <a:txBody>
                    <a:bodyPr/>
                    <a:lstStyle/>
                    <a:p>
                      <a:r>
                        <a:rPr lang="en-US" dirty="0" smtClean="0"/>
                        <a:t>5</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r>
                        <a:rPr lang="en-US" dirty="0" smtClean="0"/>
                        <a:t>Localization Failure</a:t>
                      </a:r>
                      <a:endParaRPr lang="en-US" dirty="0"/>
                    </a:p>
                  </a:txBody>
                  <a:tcPr/>
                </a:tc>
              </a:tr>
            </a:tbl>
          </a:graphicData>
        </a:graphic>
      </p:graphicFrame>
    </p:spTree>
    <p:extLst>
      <p:ext uri="{BB962C8B-B14F-4D97-AF65-F5344CB8AC3E}">
        <p14:creationId xmlns:p14="http://schemas.microsoft.com/office/powerpoint/2010/main" val="324625962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Coop mode </a:t>
            </a:r>
            <a:r>
              <a:rPr lang="en-PH" dirty="0" err="1" smtClean="0"/>
              <a:t>ACTuAL</a:t>
            </a:r>
            <a:endParaRPr lang="en-PH" dirty="0"/>
          </a:p>
        </p:txBody>
      </p:sp>
      <p:grpSp>
        <p:nvGrpSpPr>
          <p:cNvPr id="14" name="Group 13"/>
          <p:cNvGrpSpPr/>
          <p:nvPr/>
        </p:nvGrpSpPr>
        <p:grpSpPr>
          <a:xfrm>
            <a:off x="958190" y="2105605"/>
            <a:ext cx="1686589" cy="3022992"/>
            <a:chOff x="913795" y="2139606"/>
            <a:chExt cx="1686589" cy="3022992"/>
          </a:xfrm>
        </p:grpSpPr>
        <p:pic>
          <p:nvPicPr>
            <p:cNvPr id="4" name="Picture 3"/>
            <p:cNvPicPr>
              <a:picLocks noChangeAspect="1"/>
            </p:cNvPicPr>
            <p:nvPr/>
          </p:nvPicPr>
          <p:blipFill rotWithShape="1">
            <a:blip r:embed="rId2"/>
            <a:srcRect l="35721" t="14683" r="48327" b="54613"/>
            <a:stretch/>
          </p:blipFill>
          <p:spPr>
            <a:xfrm>
              <a:off x="913795" y="2139606"/>
              <a:ext cx="1686589" cy="1825172"/>
            </a:xfrm>
            <a:prstGeom prst="rect">
              <a:avLst/>
            </a:prstGeom>
          </p:spPr>
        </p:pic>
        <p:pic>
          <p:nvPicPr>
            <p:cNvPr id="5" name="Picture 4"/>
            <p:cNvPicPr>
              <a:picLocks noChangeAspect="1"/>
            </p:cNvPicPr>
            <p:nvPr/>
          </p:nvPicPr>
          <p:blipFill rotWithShape="1">
            <a:blip r:embed="rId2"/>
            <a:srcRect l="81346" t="71230" r="10952" b="14716"/>
            <a:stretch/>
          </p:blipFill>
          <p:spPr>
            <a:xfrm>
              <a:off x="913795" y="4134462"/>
              <a:ext cx="1002091" cy="1028136"/>
            </a:xfrm>
            <a:prstGeom prst="rect">
              <a:avLst/>
            </a:prstGeom>
          </p:spPr>
        </p:pic>
      </p:grpSp>
      <p:grpSp>
        <p:nvGrpSpPr>
          <p:cNvPr id="15" name="Group 14"/>
          <p:cNvGrpSpPr/>
          <p:nvPr/>
        </p:nvGrpSpPr>
        <p:grpSpPr>
          <a:xfrm>
            <a:off x="2895389" y="2139606"/>
            <a:ext cx="1645860" cy="3729607"/>
            <a:chOff x="2895389" y="2139606"/>
            <a:chExt cx="1645860" cy="3729607"/>
          </a:xfrm>
        </p:grpSpPr>
        <p:pic>
          <p:nvPicPr>
            <p:cNvPr id="6" name="Picture 5"/>
            <p:cNvPicPr>
              <a:picLocks noChangeAspect="1"/>
            </p:cNvPicPr>
            <p:nvPr/>
          </p:nvPicPr>
          <p:blipFill rotWithShape="1">
            <a:blip r:embed="rId3"/>
            <a:srcRect l="35944" t="15141" r="48662" b="37835"/>
            <a:stretch/>
          </p:blipFill>
          <p:spPr>
            <a:xfrm>
              <a:off x="2905184" y="2139606"/>
              <a:ext cx="1636065" cy="2809765"/>
            </a:xfrm>
            <a:prstGeom prst="rect">
              <a:avLst/>
            </a:prstGeom>
          </p:spPr>
        </p:pic>
        <p:pic>
          <p:nvPicPr>
            <p:cNvPr id="7" name="Picture 6"/>
            <p:cNvPicPr>
              <a:picLocks noChangeAspect="1"/>
            </p:cNvPicPr>
            <p:nvPr/>
          </p:nvPicPr>
          <p:blipFill rotWithShape="1">
            <a:blip r:embed="rId3"/>
            <a:srcRect l="81421" t="71010" r="10790" b="13666"/>
            <a:stretch/>
          </p:blipFill>
          <p:spPr>
            <a:xfrm>
              <a:off x="2895389" y="4953562"/>
              <a:ext cx="827827" cy="915651"/>
            </a:xfrm>
            <a:prstGeom prst="rect">
              <a:avLst/>
            </a:prstGeom>
          </p:spPr>
        </p:pic>
      </p:grpSp>
      <p:grpSp>
        <p:nvGrpSpPr>
          <p:cNvPr id="16" name="Group 15"/>
          <p:cNvGrpSpPr/>
          <p:nvPr/>
        </p:nvGrpSpPr>
        <p:grpSpPr>
          <a:xfrm>
            <a:off x="5020219" y="2105135"/>
            <a:ext cx="1654061" cy="3626957"/>
            <a:chOff x="5020219" y="2105135"/>
            <a:chExt cx="1654061" cy="3626957"/>
          </a:xfrm>
        </p:grpSpPr>
        <p:pic>
          <p:nvPicPr>
            <p:cNvPr id="8" name="Picture 7"/>
            <p:cNvPicPr>
              <a:picLocks noChangeAspect="1"/>
            </p:cNvPicPr>
            <p:nvPr/>
          </p:nvPicPr>
          <p:blipFill rotWithShape="1">
            <a:blip r:embed="rId4"/>
            <a:srcRect l="36097" t="14684" r="48509" b="37953"/>
            <a:stretch/>
          </p:blipFill>
          <p:spPr>
            <a:xfrm>
              <a:off x="5030014" y="2105135"/>
              <a:ext cx="1644266" cy="2844236"/>
            </a:xfrm>
            <a:prstGeom prst="rect">
              <a:avLst/>
            </a:prstGeom>
          </p:spPr>
        </p:pic>
        <p:pic>
          <p:nvPicPr>
            <p:cNvPr id="9" name="Picture 8"/>
            <p:cNvPicPr>
              <a:picLocks noChangeAspect="1"/>
            </p:cNvPicPr>
            <p:nvPr/>
          </p:nvPicPr>
          <p:blipFill rotWithShape="1">
            <a:blip r:embed="rId4"/>
            <a:srcRect l="81211" t="72691" r="9629" b="14274"/>
            <a:stretch/>
          </p:blipFill>
          <p:spPr>
            <a:xfrm>
              <a:off x="5020219" y="4949371"/>
              <a:ext cx="978334" cy="782721"/>
            </a:xfrm>
            <a:prstGeom prst="rect">
              <a:avLst/>
            </a:prstGeom>
          </p:spPr>
        </p:pic>
      </p:grpSp>
      <p:grpSp>
        <p:nvGrpSpPr>
          <p:cNvPr id="17" name="Group 16"/>
          <p:cNvGrpSpPr/>
          <p:nvPr/>
        </p:nvGrpSpPr>
        <p:grpSpPr>
          <a:xfrm>
            <a:off x="7163047" y="2105135"/>
            <a:ext cx="1607719" cy="3987054"/>
            <a:chOff x="7163047" y="2105135"/>
            <a:chExt cx="1607719" cy="3987054"/>
          </a:xfrm>
        </p:grpSpPr>
        <p:pic>
          <p:nvPicPr>
            <p:cNvPr id="10" name="Picture 9"/>
            <p:cNvPicPr>
              <a:picLocks noChangeAspect="1"/>
            </p:cNvPicPr>
            <p:nvPr/>
          </p:nvPicPr>
          <p:blipFill rotWithShape="1">
            <a:blip r:embed="rId5"/>
            <a:srcRect l="35944" t="14759" r="48550" b="29728"/>
            <a:stretch/>
          </p:blipFill>
          <p:spPr>
            <a:xfrm>
              <a:off x="7163047" y="2105135"/>
              <a:ext cx="1607719" cy="3236121"/>
            </a:xfrm>
            <a:prstGeom prst="rect">
              <a:avLst/>
            </a:prstGeom>
          </p:spPr>
        </p:pic>
        <p:pic>
          <p:nvPicPr>
            <p:cNvPr id="11" name="Picture 10"/>
            <p:cNvPicPr>
              <a:picLocks noChangeAspect="1"/>
            </p:cNvPicPr>
            <p:nvPr/>
          </p:nvPicPr>
          <p:blipFill rotWithShape="1">
            <a:blip r:embed="rId5"/>
            <a:srcRect l="81439" t="73270" r="10091" b="13839"/>
            <a:stretch/>
          </p:blipFill>
          <p:spPr>
            <a:xfrm>
              <a:off x="7163047" y="5340731"/>
              <a:ext cx="878210" cy="751458"/>
            </a:xfrm>
            <a:prstGeom prst="rect">
              <a:avLst/>
            </a:prstGeom>
          </p:spPr>
        </p:pic>
      </p:grpSp>
      <p:grpSp>
        <p:nvGrpSpPr>
          <p:cNvPr id="18" name="Group 17"/>
          <p:cNvGrpSpPr/>
          <p:nvPr/>
        </p:nvGrpSpPr>
        <p:grpSpPr>
          <a:xfrm>
            <a:off x="9264253" y="2105135"/>
            <a:ext cx="1698171" cy="3172574"/>
            <a:chOff x="9264253" y="2105135"/>
            <a:chExt cx="1698171" cy="3172574"/>
          </a:xfrm>
        </p:grpSpPr>
        <p:pic>
          <p:nvPicPr>
            <p:cNvPr id="12" name="Picture 11"/>
            <p:cNvPicPr>
              <a:picLocks noChangeAspect="1"/>
            </p:cNvPicPr>
            <p:nvPr/>
          </p:nvPicPr>
          <p:blipFill rotWithShape="1">
            <a:blip r:embed="rId6"/>
            <a:srcRect l="38287" t="28893" r="48661" b="39087"/>
            <a:stretch/>
          </p:blipFill>
          <p:spPr>
            <a:xfrm>
              <a:off x="9264253" y="2105135"/>
              <a:ext cx="1698171" cy="2342321"/>
            </a:xfrm>
            <a:prstGeom prst="rect">
              <a:avLst/>
            </a:prstGeom>
          </p:spPr>
        </p:pic>
        <p:pic>
          <p:nvPicPr>
            <p:cNvPr id="13" name="Picture 12"/>
            <p:cNvPicPr>
              <a:picLocks noChangeAspect="1"/>
            </p:cNvPicPr>
            <p:nvPr/>
          </p:nvPicPr>
          <p:blipFill rotWithShape="1">
            <a:blip r:embed="rId6"/>
            <a:srcRect l="81459" t="74925" r="10712" b="14196"/>
            <a:stretch/>
          </p:blipFill>
          <p:spPr>
            <a:xfrm>
              <a:off x="9291575" y="4481927"/>
              <a:ext cx="1018619" cy="795782"/>
            </a:xfrm>
            <a:prstGeom prst="rect">
              <a:avLst/>
            </a:prstGeom>
          </p:spPr>
        </p:pic>
      </p:grpSp>
    </p:spTree>
    <p:extLst>
      <p:ext uri="{BB962C8B-B14F-4D97-AF65-F5344CB8AC3E}">
        <p14:creationId xmlns:p14="http://schemas.microsoft.com/office/powerpoint/2010/main" val="7713989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Coop mode </a:t>
            </a:r>
            <a:r>
              <a:rPr lang="en-PH" dirty="0" err="1" smtClean="0"/>
              <a:t>ACTuAL</a:t>
            </a:r>
            <a:endParaRPr lang="en-PH" dirty="0"/>
          </a:p>
        </p:txBody>
      </p:sp>
      <p:pic>
        <p:nvPicPr>
          <p:cNvPr id="14" name="Picture 13"/>
          <p:cNvPicPr>
            <a:picLocks noChangeAspect="1"/>
          </p:cNvPicPr>
          <p:nvPr/>
        </p:nvPicPr>
        <p:blipFill rotWithShape="1">
          <a:blip r:embed="rId2"/>
          <a:srcRect l="22446" t="13839" r="40072" b="42758"/>
          <a:stretch/>
        </p:blipFill>
        <p:spPr>
          <a:xfrm>
            <a:off x="2984370" y="2096064"/>
            <a:ext cx="6212610" cy="4044668"/>
          </a:xfrm>
          <a:prstGeom prst="rect">
            <a:avLst/>
          </a:prstGeom>
        </p:spPr>
      </p:pic>
    </p:spTree>
    <p:extLst>
      <p:ext uri="{BB962C8B-B14F-4D97-AF65-F5344CB8AC3E}">
        <p14:creationId xmlns:p14="http://schemas.microsoft.com/office/powerpoint/2010/main" val="29937548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COOP MODE ACTUAL</a:t>
            </a:r>
            <a:endParaRPr lang="en-PH" dirty="0"/>
          </a:p>
        </p:txBody>
      </p:sp>
      <p:sp>
        <p:nvSpPr>
          <p:cNvPr id="3" name="Content Placeholder 2"/>
          <p:cNvSpPr>
            <a:spLocks noGrp="1"/>
          </p:cNvSpPr>
          <p:nvPr>
            <p:ph idx="1"/>
          </p:nvPr>
        </p:nvSpPr>
        <p:spPr>
          <a:xfrm>
            <a:off x="913795" y="2096064"/>
            <a:ext cx="10353762" cy="3695136"/>
          </a:xfrm>
        </p:spPr>
        <p:txBody>
          <a:bodyPr/>
          <a:lstStyle/>
          <a:p>
            <a:r>
              <a:rPr lang="en-PH" dirty="0" smtClean="0"/>
              <a:t>Velasco</a:t>
            </a:r>
            <a:endParaRPr lang="en-PH" dirty="0"/>
          </a:p>
        </p:txBody>
      </p:sp>
      <p:graphicFrame>
        <p:nvGraphicFramePr>
          <p:cNvPr id="5" name="Table 4"/>
          <p:cNvGraphicFramePr>
            <a:graphicFrameLocks noGrp="1"/>
          </p:cNvGraphicFramePr>
          <p:nvPr>
            <p:extLst>
              <p:ext uri="{D42A27DB-BD31-4B8C-83A1-F6EECF244321}">
                <p14:modId xmlns:p14="http://schemas.microsoft.com/office/powerpoint/2010/main" val="450538963"/>
              </p:ext>
            </p:extLst>
          </p:nvPr>
        </p:nvGraphicFramePr>
        <p:xfrm>
          <a:off x="2002970" y="2708633"/>
          <a:ext cx="8789526" cy="2560320"/>
        </p:xfrm>
        <a:graphic>
          <a:graphicData uri="http://schemas.openxmlformats.org/drawingml/2006/table">
            <a:tbl>
              <a:tblPr firstRow="1" bandRow="1">
                <a:tableStyleId>{5C22544A-7EE6-4342-B048-85BDC9FD1C3A}</a:tableStyleId>
              </a:tblPr>
              <a:tblGrid>
                <a:gridCol w="885373"/>
                <a:gridCol w="1291771"/>
                <a:gridCol w="1843315"/>
                <a:gridCol w="2510593"/>
                <a:gridCol w="2258474"/>
              </a:tblGrid>
              <a:tr h="370840">
                <a:tc>
                  <a:txBody>
                    <a:bodyPr/>
                    <a:lstStyle/>
                    <a:p>
                      <a:r>
                        <a:rPr lang="en-US" dirty="0" smtClean="0"/>
                        <a:t>Trial</a:t>
                      </a:r>
                      <a:endParaRPr lang="en-US" dirty="0"/>
                    </a:p>
                  </a:txBody>
                  <a:tcPr/>
                </a:tc>
                <a:tc>
                  <a:txBody>
                    <a:bodyPr/>
                    <a:lstStyle/>
                    <a:p>
                      <a:r>
                        <a:rPr lang="en-US" dirty="0" smtClean="0"/>
                        <a:t>Scanning Time</a:t>
                      </a:r>
                      <a:endParaRPr lang="en-US" dirty="0"/>
                    </a:p>
                  </a:txBody>
                  <a:tcPr/>
                </a:tc>
                <a:tc>
                  <a:txBody>
                    <a:bodyPr/>
                    <a:lstStyle/>
                    <a:p>
                      <a:r>
                        <a:rPr lang="en-US" dirty="0" smtClean="0"/>
                        <a:t>Over all Success</a:t>
                      </a:r>
                      <a:r>
                        <a:rPr lang="en-US" baseline="0" dirty="0" smtClean="0"/>
                        <a:t> or Fail</a:t>
                      </a:r>
                      <a:endParaRPr lang="en-US" dirty="0"/>
                    </a:p>
                  </a:txBody>
                  <a:tcPr/>
                </a:tc>
                <a:tc>
                  <a:txBody>
                    <a:bodyPr/>
                    <a:lstStyle/>
                    <a:p>
                      <a:r>
                        <a:rPr lang="en-US" dirty="0" smtClean="0"/>
                        <a:t>Remarks on Mapping</a:t>
                      </a:r>
                      <a:endParaRPr lang="en-US" dirty="0"/>
                    </a:p>
                  </a:txBody>
                  <a:tcPr/>
                </a:tc>
                <a:tc>
                  <a:txBody>
                    <a:bodyPr/>
                    <a:lstStyle/>
                    <a:p>
                      <a:r>
                        <a:rPr lang="en-US" dirty="0" smtClean="0"/>
                        <a:t>Remarks</a:t>
                      </a:r>
                      <a:r>
                        <a:rPr lang="en-US" baseline="0" dirty="0" smtClean="0"/>
                        <a:t> on Navigation</a:t>
                      </a:r>
                      <a:endParaRPr lang="en-US" dirty="0"/>
                    </a:p>
                  </a:txBody>
                  <a:tcPr/>
                </a:tc>
              </a:tr>
              <a:tr h="370840">
                <a:tc>
                  <a:txBody>
                    <a:bodyPr/>
                    <a:lstStyle/>
                    <a:p>
                      <a:r>
                        <a:rPr lang="en-US" dirty="0" smtClean="0"/>
                        <a:t>1</a:t>
                      </a:r>
                      <a:endParaRPr lang="en-US" dirty="0"/>
                    </a:p>
                  </a:txBody>
                  <a:tcPr/>
                </a:tc>
                <a:tc>
                  <a:txBody>
                    <a:bodyPr/>
                    <a:lstStyle/>
                    <a:p>
                      <a:r>
                        <a:rPr lang="en-US" dirty="0" smtClean="0"/>
                        <a:t>1:47</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r>
                        <a:rPr lang="en-US" dirty="0" smtClean="0"/>
                        <a:t>Complete; Duplicate walls</a:t>
                      </a:r>
                      <a:endParaRPr lang="en-US" dirty="0"/>
                    </a:p>
                  </a:txBody>
                  <a:tcPr/>
                </a:tc>
                <a:tc>
                  <a:txBody>
                    <a:bodyPr/>
                    <a:lstStyle/>
                    <a:p>
                      <a:r>
                        <a:rPr lang="en-US" dirty="0" smtClean="0"/>
                        <a:t>1 quad pose at false obstacle</a:t>
                      </a:r>
                      <a:endParaRPr lang="en-US" dirty="0"/>
                    </a:p>
                  </a:txBody>
                  <a:tcPr/>
                </a:tc>
              </a:tr>
              <a:tr h="370840">
                <a:tc>
                  <a:txBody>
                    <a:bodyPr/>
                    <a:lstStyle/>
                    <a:p>
                      <a:r>
                        <a:rPr lang="en-US" dirty="0" smtClean="0"/>
                        <a:t>2</a:t>
                      </a:r>
                      <a:endParaRPr lang="en-US" dirty="0"/>
                    </a:p>
                  </a:txBody>
                  <a:tcPr/>
                </a:tc>
                <a:tc>
                  <a:txBody>
                    <a:bodyPr/>
                    <a:lstStyle/>
                    <a:p>
                      <a:r>
                        <a:rPr lang="en-US" dirty="0" smtClean="0"/>
                        <a:t>1:40</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r>
                        <a:rPr lang="en-US" dirty="0" smtClean="0"/>
                        <a:t>Incomplete; </a:t>
                      </a:r>
                      <a:endParaRPr lang="en-US" dirty="0"/>
                    </a:p>
                  </a:txBody>
                  <a:tcPr/>
                </a:tc>
                <a:tc>
                  <a:txBody>
                    <a:bodyPr/>
                    <a:lstStyle/>
                    <a:p>
                      <a:r>
                        <a:rPr lang="en-US" dirty="0" smtClean="0"/>
                        <a:t>Poses at false obstacles</a:t>
                      </a:r>
                      <a:endParaRPr lang="en-US" dirty="0"/>
                    </a:p>
                  </a:txBody>
                  <a:tcPr/>
                </a:tc>
              </a:tr>
              <a:tr h="370840">
                <a:tc>
                  <a:txBody>
                    <a:bodyPr/>
                    <a:lstStyle/>
                    <a:p>
                      <a:r>
                        <a:rPr lang="en-US" dirty="0" smtClean="0"/>
                        <a:t>3</a:t>
                      </a:r>
                      <a:endParaRPr lang="en-US" dirty="0"/>
                    </a:p>
                  </a:txBody>
                  <a:tcPr/>
                </a:tc>
                <a:tc>
                  <a:txBody>
                    <a:bodyPr/>
                    <a:lstStyle/>
                    <a:p>
                      <a:r>
                        <a:rPr lang="en-US" dirty="0" smtClean="0"/>
                        <a:t>1:16</a:t>
                      </a:r>
                      <a:endParaRPr lang="en-US" dirty="0"/>
                    </a:p>
                  </a:txBody>
                  <a:tcPr/>
                </a:tc>
                <a:tc>
                  <a:txBody>
                    <a:bodyPr/>
                    <a:lstStyle/>
                    <a:p>
                      <a:r>
                        <a:rPr lang="en-US" dirty="0" smtClean="0">
                          <a:solidFill>
                            <a:srgbClr val="FF0000"/>
                          </a:solidFill>
                        </a:rPr>
                        <a:t>Fail</a:t>
                      </a:r>
                      <a:endParaRPr lang="en-US" dirty="0">
                        <a:solidFill>
                          <a:srgbClr val="FF0000"/>
                        </a:solidFill>
                      </a:endParaRPr>
                    </a:p>
                  </a:txBody>
                  <a:tcPr/>
                </a:tc>
                <a:tc>
                  <a:txBody>
                    <a:bodyPr/>
                    <a:lstStyle/>
                    <a:p>
                      <a:r>
                        <a:rPr lang="en-US" dirty="0" smtClean="0"/>
                        <a:t>Incomplete</a:t>
                      </a:r>
                      <a:endParaRPr lang="en-US" dirty="0"/>
                    </a:p>
                  </a:txBody>
                  <a:tcPr/>
                </a:tc>
                <a:tc>
                  <a:txBody>
                    <a:bodyPr/>
                    <a:lstStyle/>
                    <a:p>
                      <a:r>
                        <a:rPr lang="en-US" dirty="0" smtClean="0"/>
                        <a:t>Poses at false obstacles</a:t>
                      </a:r>
                      <a:endParaRPr lang="en-US" dirty="0"/>
                    </a:p>
                  </a:txBody>
                  <a:tcPr/>
                </a:tc>
              </a:tr>
            </a:tbl>
          </a:graphicData>
        </a:graphic>
      </p:graphicFrame>
    </p:spTree>
    <p:extLst>
      <p:ext uri="{BB962C8B-B14F-4D97-AF65-F5344CB8AC3E}">
        <p14:creationId xmlns:p14="http://schemas.microsoft.com/office/powerpoint/2010/main" val="201933985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Broken Camera</a:t>
            </a:r>
            <a:endParaRPr lang="en-US" dirty="0"/>
          </a:p>
        </p:txBody>
      </p:sp>
      <p:pic>
        <p:nvPicPr>
          <p:cNvPr id="6" name="Content Placeholder 5"/>
          <p:cNvPicPr>
            <a:picLocks noGrp="1" noChangeAspect="1"/>
          </p:cNvPicPr>
          <p:nvPr>
            <p:ph idx="1"/>
          </p:nvPr>
        </p:nvPicPr>
        <p:blipFill>
          <a:blip r:embed="rId2"/>
          <a:stretch>
            <a:fillRect/>
          </a:stretch>
        </p:blipFill>
        <p:spPr>
          <a:xfrm>
            <a:off x="2675066" y="2050319"/>
            <a:ext cx="3412299" cy="3044306"/>
          </a:xfrm>
          <a:prstGeom prst="rect">
            <a:avLst/>
          </a:prstGeom>
        </p:spPr>
      </p:pic>
      <p:pic>
        <p:nvPicPr>
          <p:cNvPr id="7" name="Picture 6"/>
          <p:cNvPicPr>
            <a:picLocks noChangeAspect="1"/>
          </p:cNvPicPr>
          <p:nvPr/>
        </p:nvPicPr>
        <p:blipFill>
          <a:blip r:embed="rId3"/>
          <a:stretch>
            <a:fillRect/>
          </a:stretch>
        </p:blipFill>
        <p:spPr>
          <a:xfrm>
            <a:off x="6453381" y="1935921"/>
            <a:ext cx="2690619" cy="3098675"/>
          </a:xfrm>
          <a:prstGeom prst="rect">
            <a:avLst/>
          </a:prstGeom>
        </p:spPr>
      </p:pic>
    </p:spTree>
    <p:extLst>
      <p:ext uri="{BB962C8B-B14F-4D97-AF65-F5344CB8AC3E}">
        <p14:creationId xmlns:p14="http://schemas.microsoft.com/office/powerpoint/2010/main" val="317392365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 Limitation</a:t>
            </a:r>
            <a:endParaRPr lang="en-US" dirty="0"/>
          </a:p>
        </p:txBody>
      </p:sp>
      <p:sp>
        <p:nvSpPr>
          <p:cNvPr id="3" name="Content Placeholder 2"/>
          <p:cNvSpPr>
            <a:spLocks noGrp="1"/>
          </p:cNvSpPr>
          <p:nvPr>
            <p:ph idx="1"/>
          </p:nvPr>
        </p:nvSpPr>
        <p:spPr/>
        <p:txBody>
          <a:bodyPr/>
          <a:lstStyle/>
          <a:p>
            <a:endParaRPr lang="en-US" dirty="0"/>
          </a:p>
        </p:txBody>
      </p:sp>
      <p:pic>
        <p:nvPicPr>
          <p:cNvPr id="4" name="Picture" descr="A description..."/>
          <p:cNvPicPr/>
          <p:nvPr/>
        </p:nvPicPr>
        <p:blipFill rotWithShape="1">
          <a:blip r:embed="rId2">
            <a:extLst>
              <a:ext uri="{28A0092B-C50C-407E-A947-70E740481C1C}">
                <a14:useLocalDpi xmlns:a14="http://schemas.microsoft.com/office/drawing/2010/main" val="0"/>
              </a:ext>
            </a:extLst>
          </a:blip>
          <a:srcRect l="26397"/>
          <a:stretch/>
        </p:blipFill>
        <p:spPr bwMode="auto">
          <a:xfrm>
            <a:off x="913795" y="2140232"/>
            <a:ext cx="4721860" cy="3606800"/>
          </a:xfrm>
          <a:prstGeom prst="rect">
            <a:avLst/>
          </a:prstGeom>
          <a:noFill/>
          <a:ln>
            <a:noFill/>
          </a:ln>
          <a:extLst>
            <a:ext uri="{53640926-AAD7-44D8-BBD7-CCE9431645EC}">
              <a14:shadowObscured xmlns:a14="http://schemas.microsoft.com/office/drawing/2010/main"/>
            </a:ext>
          </a:extLst>
        </p:spPr>
      </p:pic>
      <p:pic>
        <p:nvPicPr>
          <p:cNvPr id="5" name="Picture" descr="A description..."/>
          <p:cNvPicPr/>
          <p:nvPr/>
        </p:nvPicPr>
        <p:blipFill>
          <a:blip r:embed="rId3">
            <a:extLst>
              <a:ext uri="{28A0092B-C50C-407E-A947-70E740481C1C}">
                <a14:useLocalDpi xmlns:a14="http://schemas.microsoft.com/office/drawing/2010/main" val="0"/>
              </a:ext>
            </a:extLst>
          </a:blip>
          <a:srcRect/>
          <a:stretch>
            <a:fillRect/>
          </a:stretch>
        </p:blipFill>
        <p:spPr bwMode="auto">
          <a:xfrm>
            <a:off x="5635655" y="2140232"/>
            <a:ext cx="5631901" cy="3606799"/>
          </a:xfrm>
          <a:prstGeom prst="rect">
            <a:avLst/>
          </a:prstGeom>
          <a:noFill/>
          <a:ln w="9525">
            <a:noFill/>
            <a:miter lim="800000"/>
            <a:headEnd/>
            <a:tailEnd/>
          </a:ln>
        </p:spPr>
      </p:pic>
    </p:spTree>
    <p:extLst>
      <p:ext uri="{BB962C8B-B14F-4D97-AF65-F5344CB8AC3E}">
        <p14:creationId xmlns:p14="http://schemas.microsoft.com/office/powerpoint/2010/main" val="157781785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Multi Robot SLAM</a:t>
            </a:r>
          </a:p>
          <a:p>
            <a:pPr lvl="1"/>
            <a:r>
              <a:rPr lang="en-US" dirty="0" smtClean="0"/>
              <a:t>Sufficient in indoor environments with features and depth data of 3 meters</a:t>
            </a:r>
            <a:endParaRPr lang="en-US" dirty="0"/>
          </a:p>
          <a:p>
            <a:pPr lvl="1"/>
            <a:r>
              <a:rPr lang="en-US" dirty="0" err="1" smtClean="0"/>
              <a:t>monoSLAM</a:t>
            </a:r>
            <a:r>
              <a:rPr lang="en-US" dirty="0" smtClean="0"/>
              <a:t> could be used to increase versatility in larger environments.</a:t>
            </a:r>
          </a:p>
          <a:p>
            <a:pPr lvl="1"/>
            <a:r>
              <a:rPr lang="en-US" dirty="0" err="1" smtClean="0"/>
              <a:t>monoSLAM</a:t>
            </a:r>
            <a:r>
              <a:rPr lang="en-US" dirty="0" smtClean="0"/>
              <a:t> makes use of an RGB and an IMU</a:t>
            </a:r>
          </a:p>
        </p:txBody>
      </p:sp>
    </p:spTree>
    <p:extLst>
      <p:ext uri="{BB962C8B-B14F-4D97-AF65-F5344CB8AC3E}">
        <p14:creationId xmlns:p14="http://schemas.microsoft.com/office/powerpoint/2010/main" val="95247966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Control</a:t>
            </a:r>
          </a:p>
          <a:p>
            <a:pPr lvl="1"/>
            <a:r>
              <a:rPr lang="en-US" dirty="0" smtClean="0"/>
              <a:t>Full control of </a:t>
            </a:r>
            <a:r>
              <a:rPr lang="en-US" dirty="0" err="1" smtClean="0"/>
              <a:t>Quadrotor</a:t>
            </a:r>
            <a:r>
              <a:rPr lang="en-US" dirty="0" smtClean="0"/>
              <a:t> was achieved successfully.</a:t>
            </a:r>
          </a:p>
          <a:p>
            <a:pPr lvl="2"/>
            <a:r>
              <a:rPr lang="en-US" dirty="0" smtClean="0"/>
              <a:t>Maintainable height.</a:t>
            </a:r>
          </a:p>
          <a:p>
            <a:pPr lvl="2"/>
            <a:r>
              <a:rPr lang="en-US" dirty="0" smtClean="0"/>
              <a:t>Yaws to the goal angle.</a:t>
            </a:r>
          </a:p>
          <a:p>
            <a:pPr lvl="2"/>
            <a:r>
              <a:rPr lang="en-US" dirty="0" smtClean="0"/>
              <a:t>Pitches forward towards the goal.</a:t>
            </a:r>
          </a:p>
          <a:p>
            <a:pPr lvl="1"/>
            <a:r>
              <a:rPr lang="en-US" dirty="0" smtClean="0"/>
              <a:t>Unexpected drifting due to the flight controller.</a:t>
            </a:r>
          </a:p>
        </p:txBody>
      </p:sp>
    </p:spTree>
    <p:extLst>
      <p:ext uri="{BB962C8B-B14F-4D97-AF65-F5344CB8AC3E}">
        <p14:creationId xmlns:p14="http://schemas.microsoft.com/office/powerpoint/2010/main" val="3955609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913795" y="2096064"/>
            <a:ext cx="10353762" cy="4370050"/>
          </a:xfrm>
        </p:spPr>
        <p:txBody>
          <a:bodyPr>
            <a:normAutofit/>
          </a:bodyPr>
          <a:lstStyle/>
          <a:p>
            <a:r>
              <a:rPr lang="en-US" dirty="0" smtClean="0"/>
              <a:t>Autonomous Exploration</a:t>
            </a:r>
          </a:p>
          <a:p>
            <a:pPr lvl="1"/>
            <a:r>
              <a:rPr lang="en-US" dirty="0"/>
              <a:t>The navigation stack integrated in our system enables our robots to autonomously explore uncharted territories until no frontiers are available. </a:t>
            </a:r>
            <a:endParaRPr lang="en-US" dirty="0" smtClean="0"/>
          </a:p>
          <a:p>
            <a:pPr lvl="1"/>
            <a:r>
              <a:rPr lang="en-US" dirty="0" smtClean="0"/>
              <a:t>Currently</a:t>
            </a:r>
            <a:r>
              <a:rPr lang="en-US" dirty="0"/>
              <a:t>, the navigation stack commands the robot to navigate to the frontier targets without considering to scan known areas for loop closures which results to completed map with no loop closures. </a:t>
            </a:r>
            <a:endParaRPr lang="en-US" dirty="0" smtClean="0"/>
          </a:p>
          <a:p>
            <a:pPr lvl="1"/>
            <a:r>
              <a:rPr lang="en-US" dirty="0" smtClean="0"/>
              <a:t>Improvements </a:t>
            </a:r>
            <a:r>
              <a:rPr lang="en-US" dirty="0"/>
              <a:t>in the navigation stack such as considering loop closures promises a more accurate map. </a:t>
            </a:r>
            <a:endParaRPr lang="en-US" dirty="0" smtClean="0"/>
          </a:p>
          <a:p>
            <a:pPr lvl="1"/>
            <a:r>
              <a:rPr lang="en-US" dirty="0" smtClean="0"/>
              <a:t>Even </a:t>
            </a:r>
            <a:r>
              <a:rPr lang="en-US" dirty="0"/>
              <a:t>though our 2D exploration algorithm is capable of enabling the robots to operate fully autonomously, it limits the robot to create a complete 3D map. It is recommended to implement 3D navigation to overcome such limitations especially since the robots are flying.</a:t>
            </a:r>
          </a:p>
          <a:p>
            <a:pPr lvl="1"/>
            <a:endParaRPr lang="en-US" dirty="0" smtClean="0"/>
          </a:p>
          <a:p>
            <a:pPr lvl="1"/>
            <a:endParaRPr lang="en-US" dirty="0"/>
          </a:p>
        </p:txBody>
      </p:sp>
    </p:spTree>
    <p:extLst>
      <p:ext uri="{BB962C8B-B14F-4D97-AF65-F5344CB8AC3E}">
        <p14:creationId xmlns:p14="http://schemas.microsoft.com/office/powerpoint/2010/main" val="2678459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 of the Problem</a:t>
            </a:r>
            <a:endParaRPr lang="en-US" dirty="0"/>
          </a:p>
        </p:txBody>
      </p:sp>
      <p:sp>
        <p:nvSpPr>
          <p:cNvPr id="3" name="Content Placeholder 2"/>
          <p:cNvSpPr>
            <a:spLocks noGrp="1"/>
          </p:cNvSpPr>
          <p:nvPr>
            <p:ph idx="1"/>
          </p:nvPr>
        </p:nvSpPr>
        <p:spPr/>
        <p:txBody>
          <a:bodyPr>
            <a:normAutofit fontScale="92500" lnSpcReduction="20000"/>
          </a:bodyPr>
          <a:lstStyle/>
          <a:p>
            <a:r>
              <a:rPr lang="en-US" dirty="0">
                <a:effectLst/>
              </a:rPr>
              <a:t>Recent developments in autonomous mapping have major limitations that greatly decreases their productivity. Certain mapping robots have successfully and individually mapped its surrounding environment at a rather slow pace and minimal area due to the restrictions of their system, such is its battery </a:t>
            </a:r>
            <a:r>
              <a:rPr lang="en-US" dirty="0" smtClean="0">
                <a:effectLst/>
              </a:rPr>
              <a:t>life. One recently existing autonomous mapping system which made use of a </a:t>
            </a:r>
            <a:r>
              <a:rPr lang="en-US" dirty="0" err="1" smtClean="0">
                <a:effectLst/>
              </a:rPr>
              <a:t>quadrotor</a:t>
            </a:r>
            <a:r>
              <a:rPr lang="en-US" dirty="0" smtClean="0">
                <a:effectLst/>
              </a:rPr>
              <a:t> used a Microsoft Kinect camera and other sensors to achieve its goals. This system has successfully mapped multi-floored buildings quite effectively. However, due to the short battery life of a </a:t>
            </a:r>
            <a:r>
              <a:rPr lang="en-US" dirty="0" err="1" smtClean="0">
                <a:effectLst/>
              </a:rPr>
              <a:t>quadrotor</a:t>
            </a:r>
            <a:r>
              <a:rPr lang="en-US" dirty="0" smtClean="0">
                <a:effectLst/>
              </a:rPr>
              <a:t> (roughly 10-15 minutes), the system has a limited mapping area. </a:t>
            </a:r>
          </a:p>
          <a:p>
            <a:r>
              <a:rPr lang="en-US" dirty="0">
                <a:effectLst/>
              </a:rPr>
              <a:t>Another notable autonomous mapping system consists of multiple ground robots with cameras. This system successfully generates a 2D map after each machine is assigned an area on a master </a:t>
            </a:r>
            <a:r>
              <a:rPr lang="en-US" dirty="0" smtClean="0">
                <a:effectLst/>
              </a:rPr>
              <a:t>computer. </a:t>
            </a:r>
            <a:r>
              <a:rPr lang="en-US" dirty="0">
                <a:effectLst/>
              </a:rPr>
              <a:t>Certain locations may not be reachable for the co-operating robots due to their limitations as ground vehicles.</a:t>
            </a:r>
          </a:p>
          <a:p>
            <a:endParaRPr lang="en-US" dirty="0"/>
          </a:p>
        </p:txBody>
      </p:sp>
    </p:spTree>
    <p:extLst>
      <p:ext uri="{BB962C8B-B14F-4D97-AF65-F5344CB8AC3E}">
        <p14:creationId xmlns:p14="http://schemas.microsoft.com/office/powerpoint/2010/main" val="324862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for listening!</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730678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Statement of the Problem</a:t>
            </a:r>
            <a:endParaRPr lang="en-US" dirty="0"/>
          </a:p>
        </p:txBody>
      </p:sp>
      <p:sp>
        <p:nvSpPr>
          <p:cNvPr id="3" name="Content Placeholder 2"/>
          <p:cNvSpPr>
            <a:spLocks noGrp="1"/>
          </p:cNvSpPr>
          <p:nvPr>
            <p:ph idx="1"/>
          </p:nvPr>
        </p:nvSpPr>
        <p:spPr/>
        <p:txBody>
          <a:bodyPr/>
          <a:lstStyle/>
          <a:p>
            <a:r>
              <a:rPr lang="en-US" dirty="0">
                <a:effectLst/>
              </a:rPr>
              <a:t>When dealing with visual simultaneous localization and mapping (VSLAM), difficulties in individual mapping would lie in pose and location estimation of each of the robots since any inaccuracy in a mapping iteration, due to limited sensor precision and noise, would magnify and carry on to the next. These difficulties, however, should be addressed by implementing a VSLAM algorithm which would then be extended to support co-operation. However a new problem arises when fusing the information from different multiple </a:t>
            </a:r>
            <a:r>
              <a:rPr lang="en-US" dirty="0" err="1">
                <a:effectLst/>
              </a:rPr>
              <a:t>quadrotor</a:t>
            </a:r>
            <a:r>
              <a:rPr lang="en-US" dirty="0">
                <a:effectLst/>
              </a:rPr>
              <a:t> platforms to produce one coherent map.</a:t>
            </a:r>
          </a:p>
          <a:p>
            <a:endParaRPr lang="en-US" dirty="0"/>
          </a:p>
        </p:txBody>
      </p:sp>
    </p:spTree>
    <p:extLst>
      <p:ext uri="{BB962C8B-B14F-4D97-AF65-F5344CB8AC3E}">
        <p14:creationId xmlns:p14="http://schemas.microsoft.com/office/powerpoint/2010/main" val="41563371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TC104033921[[fn=Damask]]</Template>
  <TotalTime>1356</TotalTime>
  <Words>5602</Words>
  <Application>Microsoft Office PowerPoint</Application>
  <PresentationFormat>Widescreen</PresentationFormat>
  <Paragraphs>629</Paragraphs>
  <Slides>80</Slides>
  <Notes>21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MS Mincho</vt:lpstr>
      <vt:lpstr>Arial</vt:lpstr>
      <vt:lpstr>Bookman Old Style</vt:lpstr>
      <vt:lpstr>Calibri</vt:lpstr>
      <vt:lpstr>Rockwell</vt:lpstr>
      <vt:lpstr>Times New Roman</vt:lpstr>
      <vt:lpstr>Damask</vt:lpstr>
      <vt:lpstr>VSLAM Co-operating UAVs</vt:lpstr>
      <vt:lpstr>Presentation Overview:</vt:lpstr>
      <vt:lpstr>Introduction</vt:lpstr>
      <vt:lpstr>Introduction</vt:lpstr>
      <vt:lpstr>SLAM</vt:lpstr>
      <vt:lpstr>Multi-SLAM</vt:lpstr>
      <vt:lpstr>Autonomous Operation</vt:lpstr>
      <vt:lpstr>Statement of the Problem</vt:lpstr>
      <vt:lpstr>Statement of the Problem</vt:lpstr>
      <vt:lpstr>General Objective:</vt:lpstr>
      <vt:lpstr>Specific Objectives: </vt:lpstr>
      <vt:lpstr>Specific Objectives:</vt:lpstr>
      <vt:lpstr>Specific Objectives:</vt:lpstr>
      <vt:lpstr>Scope and Delimitation</vt:lpstr>
      <vt:lpstr>PowerPoint Presentation</vt:lpstr>
      <vt:lpstr>PowerPoint Presentation</vt:lpstr>
      <vt:lpstr>PowerPoint Presentation</vt:lpstr>
      <vt:lpstr>Minor Developments</vt:lpstr>
      <vt:lpstr>Major Developments</vt:lpstr>
      <vt:lpstr>Quadrotor control</vt:lpstr>
      <vt:lpstr>Quadrotor control</vt:lpstr>
      <vt:lpstr>MULTI RGBDSLAM</vt:lpstr>
      <vt:lpstr>MULTI RGBDSLAM</vt:lpstr>
      <vt:lpstr>MULTI RGBDSLAM</vt:lpstr>
      <vt:lpstr>MULTI RGBDSLAM</vt:lpstr>
      <vt:lpstr>Navigation Stack</vt:lpstr>
      <vt:lpstr>Inflation of Map</vt:lpstr>
      <vt:lpstr>Navigation Stack</vt:lpstr>
      <vt:lpstr>Mission planner</vt:lpstr>
      <vt:lpstr>Mission planner</vt:lpstr>
      <vt:lpstr>Mission planner</vt:lpstr>
      <vt:lpstr>Navigation Stack</vt:lpstr>
      <vt:lpstr>Global and Local Planner</vt:lpstr>
      <vt:lpstr>Data and Results</vt:lpstr>
      <vt:lpstr>Quadrotor control</vt:lpstr>
      <vt:lpstr>Quadrotor control</vt:lpstr>
      <vt:lpstr>MULTI RGBDSLAM</vt:lpstr>
      <vt:lpstr>Emmett’s Room</vt:lpstr>
      <vt:lpstr>MULTI RGBDSLAM (SURF)</vt:lpstr>
      <vt:lpstr>MULTI RGBDSLAM (SURF)</vt:lpstr>
      <vt:lpstr>MULTI RGBDSLAM (SIFT)</vt:lpstr>
      <vt:lpstr>MULTI RGBDSLAM (SIFT)</vt:lpstr>
      <vt:lpstr>MULTI RGBDSLAM (ORB)</vt:lpstr>
      <vt:lpstr>MULTI RGBDSLAM (ORB)</vt:lpstr>
      <vt:lpstr>Frontier Detection</vt:lpstr>
      <vt:lpstr>System Test</vt:lpstr>
      <vt:lpstr>Velasco room v407</vt:lpstr>
      <vt:lpstr>Rap’s apartment</vt:lpstr>
      <vt:lpstr>Condo</vt:lpstr>
      <vt:lpstr>Single Mode Hand Simulated</vt:lpstr>
      <vt:lpstr>Single Mode Hand Simulated</vt:lpstr>
      <vt:lpstr>Single Mode Hand Simulated</vt:lpstr>
      <vt:lpstr>Single Mode Hand Simulated</vt:lpstr>
      <vt:lpstr>Single Mode Hand Simulated</vt:lpstr>
      <vt:lpstr>Single Mode Hand Simulated</vt:lpstr>
      <vt:lpstr>Single Mode Hand Simulated</vt:lpstr>
      <vt:lpstr>Single Mode Hand Simulated</vt:lpstr>
      <vt:lpstr>Single Mode Hand Simulated</vt:lpstr>
      <vt:lpstr>Single Mode Actual</vt:lpstr>
      <vt:lpstr>Single Mode Actual</vt:lpstr>
      <vt:lpstr>SINGLE MODE ACTUAL</vt:lpstr>
      <vt:lpstr>SINGLE MODE ACTUAL</vt:lpstr>
      <vt:lpstr>Single Mode Actual</vt:lpstr>
      <vt:lpstr>Single Mode Actual</vt:lpstr>
      <vt:lpstr>SINGLE MODE ACTUAL</vt:lpstr>
      <vt:lpstr>Single Mode Actual</vt:lpstr>
      <vt:lpstr>Single Mode Actual</vt:lpstr>
      <vt:lpstr>SINGLE MODE ACTUAL</vt:lpstr>
      <vt:lpstr>Co-op Hand Simulation</vt:lpstr>
      <vt:lpstr>Co-op Hand Simulation</vt:lpstr>
      <vt:lpstr>Co-op Hand Simulation</vt:lpstr>
      <vt:lpstr>Coop mode ACTuAL</vt:lpstr>
      <vt:lpstr>Coop mode ACTuAL</vt:lpstr>
      <vt:lpstr>COOP MODE ACTUAL</vt:lpstr>
      <vt:lpstr>Broken Camera</vt:lpstr>
      <vt:lpstr>Sensor Limitation</vt:lpstr>
      <vt:lpstr>Conclusion</vt:lpstr>
      <vt:lpstr>Conclusion</vt:lpstr>
      <vt:lpstr>Conclusion</vt:lpstr>
      <vt:lpstr>Thank you for listening!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emmett_young92@yahoo.com</dc:creator>
  <cp:lastModifiedBy>Lorenzo</cp:lastModifiedBy>
  <cp:revision>146</cp:revision>
  <dcterms:created xsi:type="dcterms:W3CDTF">2014-11-04T10:07:28Z</dcterms:created>
  <dcterms:modified xsi:type="dcterms:W3CDTF">2014-11-08T09:56:55Z</dcterms:modified>
</cp:coreProperties>
</file>